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362" r:id="rId6"/>
    <p:sldId id="341" r:id="rId7"/>
    <p:sldId id="346" r:id="rId8"/>
    <p:sldId id="361" r:id="rId9"/>
    <p:sldId id="348" r:id="rId10"/>
    <p:sldId id="353" r:id="rId11"/>
    <p:sldId id="335" r:id="rId12"/>
    <p:sldId id="357" r:id="rId13"/>
    <p:sldId id="358" r:id="rId14"/>
    <p:sldId id="363" r:id="rId15"/>
    <p:sldId id="360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72">
          <p15:clr>
            <a:srgbClr val="A4A3A4"/>
          </p15:clr>
        </p15:guide>
        <p15:guide id="2" pos="11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ira Agrawal" initials="AA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04041"/>
    <a:srgbClr val="D9D9D9"/>
    <a:srgbClr val="D0F0EB"/>
    <a:srgbClr val="FFFFFF"/>
    <a:srgbClr val="000000"/>
    <a:srgbClr val="0D5F7E"/>
    <a:srgbClr val="FFFFCC"/>
    <a:srgbClr val="9FE5DE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1829" autoAdjust="0"/>
  </p:normalViewPr>
  <p:slideViewPr>
    <p:cSldViewPr showGuides="1">
      <p:cViewPr varScale="1">
        <p:scale>
          <a:sx n="90" d="100"/>
          <a:sy n="90" d="100"/>
        </p:scale>
        <p:origin x="-570" y="-96"/>
      </p:cViewPr>
      <p:guideLst>
        <p:guide orient="horz" pos="2772"/>
        <p:guide pos="1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2B0D3-8CBF-4911-9026-D44A5C066FF7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1B1D2-EFD3-47B0-B0C7-F51A37FFE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8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1B1D2-EFD3-47B0-B0C7-F51A37FFE87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72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1B1D2-EFD3-47B0-B0C7-F51A37FFE87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73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1B1D2-EFD3-47B0-B0C7-F51A37FFE87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00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1B1D2-EFD3-47B0-B0C7-F51A37FFE87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11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1B1D2-EFD3-47B0-B0C7-F51A37FFE87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4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895350"/>
            <a:ext cx="6781800" cy="1102519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006180"/>
            <a:ext cx="6781800" cy="52850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bg-avatar-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37127"/>
            <a:ext cx="582223" cy="582223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752600" y="837758"/>
            <a:ext cx="0" cy="2705806"/>
          </a:xfrm>
          <a:prstGeom prst="line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1905000" y="2557279"/>
            <a:ext cx="6781800" cy="280391"/>
          </a:xfrm>
          <a:prstGeom prst="rect">
            <a:avLst/>
          </a:prstGeom>
        </p:spPr>
        <p:txBody>
          <a:bodyPr lIns="57150" tIns="28575" rIns="57150" bIns="28575" anchor="t"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defRPr>
            </a:lvl1pPr>
            <a:lvl2pPr marL="2857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4"/>
          </p:nvPr>
        </p:nvSpPr>
        <p:spPr>
          <a:xfrm>
            <a:off x="1905000" y="2971536"/>
            <a:ext cx="6781800" cy="514614"/>
          </a:xfrm>
          <a:prstGeom prst="rect">
            <a:avLst/>
          </a:prstGeom>
        </p:spPr>
        <p:txBody>
          <a:bodyPr lIns="57150" tIns="28575" rIns="57150" bIns="28575" anchor="t"/>
          <a:lstStyle>
            <a:lvl1pPr marL="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defRPr>
            </a:lvl1pPr>
            <a:lvl2pPr marL="2857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15" name="Picture 14" descr="bg-logo-mai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400550"/>
            <a:ext cx="2659831" cy="42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9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352550"/>
            <a:ext cx="7772400" cy="1143000"/>
          </a:xfrm>
        </p:spPr>
        <p:txBody>
          <a:bodyPr anchor="b"/>
          <a:lstStyle>
            <a:lvl1pPr marL="0" indent="0" algn="ctr">
              <a:buClr>
                <a:srgbClr val="31B86D"/>
              </a:buClr>
              <a:buFont typeface="Arial" panose="020B0604020202020204" pitchFamily="34" charset="0"/>
              <a:buNone/>
              <a:defRPr lang="en-US" sz="3600" b="1" kern="1200" cap="none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59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45" y="1"/>
            <a:ext cx="8540910" cy="791523"/>
          </a:xfrm>
        </p:spPr>
        <p:txBody>
          <a:bodyPr anchor="b">
            <a:normAutofit/>
          </a:bodyPr>
          <a:lstStyle>
            <a:lvl1pPr algn="l">
              <a:def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333376" y="791524"/>
            <a:ext cx="8477251" cy="0"/>
          </a:xfrm>
          <a:prstGeom prst="line">
            <a:avLst/>
          </a:prstGeom>
          <a:ln w="31750">
            <a:solidFill>
              <a:srgbClr val="23A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g-avatar-ta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341" y="1"/>
            <a:ext cx="396284" cy="65881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6381750" y="4849814"/>
            <a:ext cx="2489876" cy="158739"/>
          </a:xfrm>
          <a:prstGeom prst="rect">
            <a:avLst/>
          </a:prstGeom>
          <a:noFill/>
        </p:spPr>
        <p:txBody>
          <a:bodyPr lIns="57150" tIns="28575" rIns="57150" bIns="28575"/>
          <a:lstStyle>
            <a:lvl1pPr algn="l" defTabSz="650276" rtl="0" eaLnBrk="1" latinLnBrk="0" hangingPunct="1">
              <a:spcBef>
                <a:spcPct val="0"/>
              </a:spcBef>
              <a:buNone/>
              <a:defRPr sz="5000" b="0" i="0" kern="1200">
                <a:solidFill>
                  <a:srgbClr val="313131"/>
                </a:solidFill>
                <a:latin typeface="Montserrat-Bold"/>
                <a:ea typeface="+mj-ea"/>
                <a:cs typeface="Montserrat-Bold"/>
              </a:defRPr>
            </a:lvl1pPr>
          </a:lstStyle>
          <a:p>
            <a:pPr algn="r"/>
            <a:r>
              <a:rPr lang="en-US" sz="600" dirty="0" smtClean="0">
                <a:solidFill>
                  <a:srgbClr val="7F7F7F"/>
                </a:solidFill>
                <a:latin typeface="Open Sans"/>
                <a:cs typeface="Open Sans"/>
              </a:rPr>
              <a:t>© 2016 Accelerite. All Rights Reserved.</a:t>
            </a:r>
            <a:endParaRPr lang="en-US" sz="600" dirty="0">
              <a:solidFill>
                <a:srgbClr val="7F7F7F"/>
              </a:solidFill>
              <a:latin typeface="Open Sans"/>
              <a:cs typeface="Open San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9717" y="4831177"/>
            <a:ext cx="258685" cy="182743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fld id="{8FC069A3-9830-49F7-9449-3D63A6B08357}" type="slidenum">
              <a:rPr lang="en-US" sz="8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800" b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0"/>
          </p:nvPr>
        </p:nvSpPr>
        <p:spPr>
          <a:xfrm>
            <a:off x="309561" y="938255"/>
            <a:ext cx="8524878" cy="355558"/>
          </a:xfrm>
          <a:prstGeom prst="rect">
            <a:avLst/>
          </a:prstGeom>
        </p:spPr>
        <p:txBody>
          <a:bodyPr lIns="91440" tIns="28575" rIns="91440" bIns="28575">
            <a:noAutofit/>
          </a:bodyPr>
          <a:lstStyle>
            <a:lvl1pPr marL="0" indent="0" algn="l">
              <a:buNone/>
              <a:defRPr sz="2000">
                <a:solidFill>
                  <a:srgbClr val="23AD84"/>
                </a:solidFill>
                <a:latin typeface="Montserrat" panose="02000505000000020004" pitchFamily="2" charset="0"/>
                <a:cs typeface="Montserrat" panose="02000505000000020004" pitchFamily="2" charset="0"/>
              </a:defRPr>
            </a:lvl1pPr>
            <a:lvl2pPr marL="28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0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1"/>
          </p:nvPr>
        </p:nvSpPr>
        <p:spPr>
          <a:xfrm>
            <a:off x="309562" y="1352550"/>
            <a:ext cx="852487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5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45" y="1"/>
            <a:ext cx="8540910" cy="791523"/>
          </a:xfrm>
        </p:spPr>
        <p:txBody>
          <a:bodyPr anchor="b">
            <a:normAutofit/>
          </a:bodyPr>
          <a:lstStyle>
            <a:lvl1pPr algn="l">
              <a:def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333376" y="791524"/>
            <a:ext cx="8477251" cy="0"/>
          </a:xfrm>
          <a:prstGeom prst="line">
            <a:avLst/>
          </a:prstGeom>
          <a:ln w="31750">
            <a:solidFill>
              <a:srgbClr val="23A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g-avatar-ta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341" y="1"/>
            <a:ext cx="396284" cy="65881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6381750" y="4849814"/>
            <a:ext cx="2489876" cy="158739"/>
          </a:xfrm>
          <a:prstGeom prst="rect">
            <a:avLst/>
          </a:prstGeom>
          <a:noFill/>
        </p:spPr>
        <p:txBody>
          <a:bodyPr lIns="57150" tIns="28575" rIns="57150" bIns="28575"/>
          <a:lstStyle>
            <a:lvl1pPr algn="l" defTabSz="650276" rtl="0" eaLnBrk="1" latinLnBrk="0" hangingPunct="1">
              <a:spcBef>
                <a:spcPct val="0"/>
              </a:spcBef>
              <a:buNone/>
              <a:defRPr sz="5000" b="0" i="0" kern="1200">
                <a:solidFill>
                  <a:srgbClr val="313131"/>
                </a:solidFill>
                <a:latin typeface="Montserrat-Bold"/>
                <a:ea typeface="+mj-ea"/>
                <a:cs typeface="Montserrat-Bold"/>
              </a:defRPr>
            </a:lvl1pPr>
          </a:lstStyle>
          <a:p>
            <a:pPr algn="r"/>
            <a:r>
              <a:rPr lang="en-US" sz="600" dirty="0" smtClean="0">
                <a:solidFill>
                  <a:srgbClr val="7F7F7F"/>
                </a:solidFill>
                <a:latin typeface="Open Sans"/>
                <a:cs typeface="Open Sans"/>
              </a:rPr>
              <a:t>© 2016 Accelerite. All Rights Reserved.</a:t>
            </a:r>
            <a:endParaRPr lang="en-US" sz="600" dirty="0">
              <a:solidFill>
                <a:srgbClr val="7F7F7F"/>
              </a:solidFill>
              <a:latin typeface="Open Sans"/>
              <a:cs typeface="Open San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9717" y="4831177"/>
            <a:ext cx="258685" cy="182743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fld id="{8FC069A3-9830-49F7-9449-3D63A6B08357}" type="slidenum">
              <a:rPr lang="en-US" sz="8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800" b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idx="11"/>
          </p:nvPr>
        </p:nvSpPr>
        <p:spPr>
          <a:xfrm>
            <a:off x="309562" y="895350"/>
            <a:ext cx="8524876" cy="3851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4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333376" y="791524"/>
            <a:ext cx="8477251" cy="0"/>
          </a:xfrm>
          <a:prstGeom prst="line">
            <a:avLst/>
          </a:prstGeom>
          <a:ln w="31750">
            <a:solidFill>
              <a:srgbClr val="23A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1545" y="1"/>
            <a:ext cx="8540910" cy="791523"/>
          </a:xfrm>
        </p:spPr>
        <p:txBody>
          <a:bodyPr anchor="b">
            <a:normAutofit/>
          </a:bodyPr>
          <a:lstStyle>
            <a:lvl1pPr algn="l">
              <a:def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bg-avatar-ta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341" y="1"/>
            <a:ext cx="396284" cy="65881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6381750" y="4849814"/>
            <a:ext cx="2489876" cy="158739"/>
          </a:xfrm>
          <a:prstGeom prst="rect">
            <a:avLst/>
          </a:prstGeom>
          <a:noFill/>
        </p:spPr>
        <p:txBody>
          <a:bodyPr lIns="57150" tIns="28575" rIns="57150" bIns="28575"/>
          <a:lstStyle>
            <a:lvl1pPr algn="l" defTabSz="650276" rtl="0" eaLnBrk="1" latinLnBrk="0" hangingPunct="1">
              <a:spcBef>
                <a:spcPct val="0"/>
              </a:spcBef>
              <a:buNone/>
              <a:defRPr sz="5000" b="0" i="0" kern="1200">
                <a:solidFill>
                  <a:srgbClr val="313131"/>
                </a:solidFill>
                <a:latin typeface="Montserrat-Bold"/>
                <a:ea typeface="+mj-ea"/>
                <a:cs typeface="Montserrat-Bold"/>
              </a:defRPr>
            </a:lvl1pPr>
          </a:lstStyle>
          <a:p>
            <a:pPr algn="r"/>
            <a:r>
              <a:rPr lang="en-US" sz="600" dirty="0" smtClean="0">
                <a:solidFill>
                  <a:srgbClr val="7F7F7F"/>
                </a:solidFill>
                <a:latin typeface="Open Sans"/>
                <a:cs typeface="Open Sans"/>
              </a:rPr>
              <a:t>© 2016 Accelerite. All Rights Reserved.</a:t>
            </a:r>
            <a:endParaRPr lang="en-US" sz="600" dirty="0">
              <a:solidFill>
                <a:srgbClr val="7F7F7F"/>
              </a:solidFill>
              <a:latin typeface="Open Sans"/>
              <a:cs typeface="Open San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69717" y="4831177"/>
            <a:ext cx="258685" cy="182743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fld id="{8FC069A3-9830-49F7-9449-3D63A6B08357}" type="slidenum">
              <a:rPr lang="en-US" sz="8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800" b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idx="11"/>
          </p:nvPr>
        </p:nvSpPr>
        <p:spPr>
          <a:xfrm>
            <a:off x="309562" y="900112"/>
            <a:ext cx="4041648" cy="3881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2"/>
          </p:nvPr>
        </p:nvSpPr>
        <p:spPr>
          <a:xfrm>
            <a:off x="4772027" y="900112"/>
            <a:ext cx="4041648" cy="3881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6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333376" y="791524"/>
            <a:ext cx="8477251" cy="0"/>
          </a:xfrm>
          <a:prstGeom prst="line">
            <a:avLst/>
          </a:prstGeom>
          <a:ln w="31750">
            <a:solidFill>
              <a:srgbClr val="23A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1545" y="1"/>
            <a:ext cx="8540910" cy="791523"/>
          </a:xfrm>
        </p:spPr>
        <p:txBody>
          <a:bodyPr anchor="b">
            <a:normAutofit/>
          </a:bodyPr>
          <a:lstStyle>
            <a:lvl1pPr algn="l">
              <a:def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309561" y="938255"/>
            <a:ext cx="8524878" cy="355558"/>
          </a:xfrm>
          <a:prstGeom prst="rect">
            <a:avLst/>
          </a:prstGeom>
        </p:spPr>
        <p:txBody>
          <a:bodyPr lIns="91440" tIns="28575" rIns="91440" bIns="28575">
            <a:noAutofit/>
          </a:bodyPr>
          <a:lstStyle>
            <a:lvl1pPr marL="0" indent="0" algn="l">
              <a:buNone/>
              <a:defRPr sz="2000">
                <a:solidFill>
                  <a:srgbClr val="23AD84"/>
                </a:solidFill>
                <a:latin typeface="Montserrat" panose="02000505000000020004" pitchFamily="2" charset="0"/>
                <a:cs typeface="Montserrat" panose="02000505000000020004" pitchFamily="2" charset="0"/>
              </a:defRPr>
            </a:lvl1pPr>
            <a:lvl2pPr marL="28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0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2" name="Picture 11" descr="bg-avatar-ta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341" y="1"/>
            <a:ext cx="396284" cy="65881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6381750" y="4849814"/>
            <a:ext cx="2489876" cy="158739"/>
          </a:xfrm>
          <a:prstGeom prst="rect">
            <a:avLst/>
          </a:prstGeom>
          <a:noFill/>
        </p:spPr>
        <p:txBody>
          <a:bodyPr lIns="57150" tIns="28575" rIns="57150" bIns="28575"/>
          <a:lstStyle>
            <a:lvl1pPr algn="l" defTabSz="650276" rtl="0" eaLnBrk="1" latinLnBrk="0" hangingPunct="1">
              <a:spcBef>
                <a:spcPct val="0"/>
              </a:spcBef>
              <a:buNone/>
              <a:defRPr sz="5000" b="0" i="0" kern="1200">
                <a:solidFill>
                  <a:srgbClr val="313131"/>
                </a:solidFill>
                <a:latin typeface="Montserrat-Bold"/>
                <a:ea typeface="+mj-ea"/>
                <a:cs typeface="Montserrat-Bold"/>
              </a:defRPr>
            </a:lvl1pPr>
          </a:lstStyle>
          <a:p>
            <a:pPr algn="r"/>
            <a:r>
              <a:rPr lang="en-US" sz="600" dirty="0" smtClean="0">
                <a:solidFill>
                  <a:srgbClr val="7F7F7F"/>
                </a:solidFill>
                <a:latin typeface="Open Sans"/>
                <a:cs typeface="Open Sans"/>
              </a:rPr>
              <a:t>© 2016 Accelerite. All Rights Reserved.</a:t>
            </a:r>
            <a:endParaRPr lang="en-US" sz="600" dirty="0">
              <a:solidFill>
                <a:srgbClr val="7F7F7F"/>
              </a:solidFill>
              <a:latin typeface="Open Sans"/>
              <a:cs typeface="Open Sans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69717" y="4831177"/>
            <a:ext cx="258685" cy="182743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fld id="{8FC069A3-9830-49F7-9449-3D63A6B08357}" type="slidenum">
              <a:rPr lang="en-US" sz="8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800" b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309562" y="1352550"/>
            <a:ext cx="4041648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idx="12"/>
          </p:nvPr>
        </p:nvSpPr>
        <p:spPr>
          <a:xfrm>
            <a:off x="4772027" y="1352550"/>
            <a:ext cx="4041648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83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333376" y="791524"/>
            <a:ext cx="8477251" cy="0"/>
          </a:xfrm>
          <a:prstGeom prst="line">
            <a:avLst/>
          </a:prstGeom>
          <a:ln w="31750">
            <a:solidFill>
              <a:srgbClr val="23A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1545" y="1"/>
            <a:ext cx="8540910" cy="791523"/>
          </a:xfrm>
        </p:spPr>
        <p:txBody>
          <a:bodyPr anchor="b">
            <a:normAutofit/>
          </a:bodyPr>
          <a:lstStyle>
            <a:lvl1pPr algn="l">
              <a:def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309561" y="938255"/>
            <a:ext cx="8524878" cy="355558"/>
          </a:xfrm>
          <a:prstGeom prst="rect">
            <a:avLst/>
          </a:prstGeom>
        </p:spPr>
        <p:txBody>
          <a:bodyPr lIns="91440" tIns="28575" rIns="91440" bIns="28575">
            <a:noAutofit/>
          </a:bodyPr>
          <a:lstStyle>
            <a:lvl1pPr marL="0" indent="0" algn="l">
              <a:buNone/>
              <a:defRPr sz="2000">
                <a:solidFill>
                  <a:srgbClr val="23AD84"/>
                </a:solidFill>
                <a:latin typeface="Montserrat" panose="02000505000000020004" pitchFamily="2" charset="0"/>
                <a:cs typeface="Montserrat" panose="02000505000000020004" pitchFamily="2" charset="0"/>
              </a:defRPr>
            </a:lvl1pPr>
            <a:lvl2pPr marL="28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0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2" name="Picture 11" descr="bg-avatar-ta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341" y="1"/>
            <a:ext cx="396284" cy="65881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6381750" y="4849814"/>
            <a:ext cx="2489876" cy="158739"/>
          </a:xfrm>
          <a:prstGeom prst="rect">
            <a:avLst/>
          </a:prstGeom>
          <a:noFill/>
        </p:spPr>
        <p:txBody>
          <a:bodyPr lIns="57150" tIns="28575" rIns="57150" bIns="28575"/>
          <a:lstStyle>
            <a:lvl1pPr algn="l" defTabSz="650276" rtl="0" eaLnBrk="1" latinLnBrk="0" hangingPunct="1">
              <a:spcBef>
                <a:spcPct val="0"/>
              </a:spcBef>
              <a:buNone/>
              <a:defRPr sz="5000" b="0" i="0" kern="1200">
                <a:solidFill>
                  <a:srgbClr val="313131"/>
                </a:solidFill>
                <a:latin typeface="Montserrat-Bold"/>
                <a:ea typeface="+mj-ea"/>
                <a:cs typeface="Montserrat-Bold"/>
              </a:defRPr>
            </a:lvl1pPr>
          </a:lstStyle>
          <a:p>
            <a:pPr algn="r"/>
            <a:r>
              <a:rPr lang="en-US" sz="600" dirty="0" smtClean="0">
                <a:solidFill>
                  <a:srgbClr val="7F7F7F"/>
                </a:solidFill>
                <a:latin typeface="Open Sans"/>
                <a:cs typeface="Open Sans"/>
              </a:rPr>
              <a:t>© 2016 Accelerite. All Rights Reserved.</a:t>
            </a:r>
            <a:endParaRPr lang="en-US" sz="600" dirty="0">
              <a:solidFill>
                <a:srgbClr val="7F7F7F"/>
              </a:solidFill>
              <a:latin typeface="Open Sans"/>
              <a:cs typeface="Open Sans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69717" y="4831177"/>
            <a:ext cx="258685" cy="182743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fld id="{8FC069A3-9830-49F7-9449-3D63A6B08357}" type="slidenum">
              <a:rPr lang="en-US" sz="8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800" b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20346706"/>
              </p:ext>
            </p:extLst>
          </p:nvPr>
        </p:nvGraphicFramePr>
        <p:xfrm>
          <a:off x="309561" y="1423990"/>
          <a:ext cx="8477252" cy="335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036"/>
                <a:gridCol w="1211036"/>
                <a:gridCol w="1211036"/>
                <a:gridCol w="1211036"/>
                <a:gridCol w="1211036"/>
                <a:gridCol w="1211036"/>
                <a:gridCol w="1211036"/>
              </a:tblGrid>
              <a:tr h="33575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One</a:t>
                      </a:r>
                      <a:endParaRPr lang="en-US" sz="1100" dirty="0">
                        <a:solidFill>
                          <a:schemeClr val="bg1"/>
                        </a:solidFill>
                        <a:latin typeface="Montserrat-Bold"/>
                        <a:cs typeface="Montserrat-Bold"/>
                      </a:endParaRPr>
                    </a:p>
                  </a:txBody>
                  <a:tcPr marL="57150" marR="57150" marT="28575" marB="2857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Two</a:t>
                      </a:r>
                      <a:endParaRPr lang="en-US" sz="1100" dirty="0">
                        <a:solidFill>
                          <a:schemeClr val="bg1"/>
                        </a:solidFill>
                        <a:latin typeface="Montserrat-Bold"/>
                        <a:cs typeface="Montserrat-Bold"/>
                      </a:endParaRPr>
                    </a:p>
                  </a:txBody>
                  <a:tcPr marL="57150" marR="57150" marT="28575" marB="2857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Three</a:t>
                      </a:r>
                      <a:endParaRPr lang="en-US" sz="1100" dirty="0">
                        <a:solidFill>
                          <a:schemeClr val="bg1"/>
                        </a:solidFill>
                        <a:latin typeface="Montserrat-Bold"/>
                        <a:cs typeface="Montserrat-Bold"/>
                      </a:endParaRPr>
                    </a:p>
                  </a:txBody>
                  <a:tcPr marL="57150" marR="57150" marT="28575" marB="2857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Seven</a:t>
                      </a:r>
                      <a:endParaRPr lang="en-US" sz="1100" dirty="0">
                        <a:solidFill>
                          <a:schemeClr val="bg1"/>
                        </a:solidFill>
                        <a:latin typeface="Montserrat-Bold"/>
                        <a:cs typeface="Montserrat-Bold"/>
                      </a:endParaRPr>
                    </a:p>
                  </a:txBody>
                  <a:tcPr marL="57150" marR="57150" marT="28575" marB="2857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Eight</a:t>
                      </a:r>
                      <a:endParaRPr lang="en-US" sz="1100" dirty="0">
                        <a:solidFill>
                          <a:schemeClr val="bg1"/>
                        </a:solidFill>
                        <a:latin typeface="Montserrat-Bold"/>
                        <a:cs typeface="Montserrat-Bold"/>
                      </a:endParaRPr>
                    </a:p>
                  </a:txBody>
                  <a:tcPr marL="57150" marR="57150" marT="28575" marB="2857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Nine</a:t>
                      </a:r>
                      <a:endParaRPr lang="en-US" sz="1100" dirty="0">
                        <a:solidFill>
                          <a:schemeClr val="bg1"/>
                        </a:solidFill>
                        <a:latin typeface="Montserrat-Bold"/>
                        <a:cs typeface="Montserrat-Bold"/>
                      </a:endParaRPr>
                    </a:p>
                  </a:txBody>
                  <a:tcPr marL="57150" marR="57150" marT="28575" marB="2857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Ten</a:t>
                      </a:r>
                      <a:endParaRPr lang="en-US" sz="1100" dirty="0">
                        <a:solidFill>
                          <a:schemeClr val="bg1"/>
                        </a:solidFill>
                        <a:latin typeface="Montserrat-Bold"/>
                        <a:cs typeface="Montserrat-Bold"/>
                      </a:endParaRPr>
                    </a:p>
                  </a:txBody>
                  <a:tcPr marL="57150" marR="57150" marT="28575" marB="28575" anchor="ctr">
                    <a:solidFill>
                      <a:schemeClr val="tx2"/>
                    </a:solidFill>
                  </a:tcPr>
                </a:tc>
              </a:tr>
              <a:tr h="33575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>
                        <a:solidFill>
                          <a:srgbClr val="7F7F7F"/>
                        </a:solidFill>
                        <a:latin typeface="Open Sans"/>
                        <a:cs typeface="Open Sans"/>
                      </a:endParaRPr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575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</a:tr>
              <a:tr h="33575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575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</a:tr>
              <a:tr h="33575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575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</a:tr>
              <a:tr h="33575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575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rgbClr val="EEEEEE"/>
                    </a:solidFill>
                  </a:tcPr>
                </a:tc>
              </a:tr>
              <a:tr h="33575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</a:t>
                      </a:r>
                      <a:endParaRPr lang="en-US" sz="1100" dirty="0"/>
                    </a:p>
                  </a:txBody>
                  <a:tcPr marL="57150" marR="57150" marT="28575" marB="285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20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143125" y="1247069"/>
            <a:ext cx="0" cy="2705806"/>
          </a:xfrm>
          <a:prstGeom prst="line">
            <a:avLst/>
          </a:prstGeom>
          <a:ln w="31750">
            <a:solidFill>
              <a:srgbClr val="23A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0" y="1395306"/>
            <a:ext cx="6305352" cy="6137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2"/>
          </p:nvPr>
        </p:nvSpPr>
        <p:spPr>
          <a:xfrm>
            <a:off x="2381250" y="2060362"/>
            <a:ext cx="6334125" cy="18537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400">
                <a:solidFill>
                  <a:schemeClr val="accent2"/>
                </a:solidFill>
                <a:latin typeface="Open Sans"/>
                <a:cs typeface="Open Sans"/>
              </a:defRPr>
            </a:lvl1pPr>
            <a:lvl2pPr marL="2857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lvl="0"/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314097"/>
            <a:ext cx="876653" cy="876653"/>
          </a:xfrm>
          <a:prstGeom prst="rect">
            <a:avLst/>
          </a:prstGeom>
        </p:spPr>
      </p:pic>
      <p:pic>
        <p:nvPicPr>
          <p:cNvPr id="10" name="Picture 9" descr="bg-logo-mai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5" y="4267615"/>
            <a:ext cx="2126451" cy="33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0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143125" y="1247069"/>
            <a:ext cx="0" cy="2705806"/>
          </a:xfrm>
          <a:prstGeom prst="line">
            <a:avLst/>
          </a:prstGeom>
          <a:ln w="31750">
            <a:solidFill>
              <a:srgbClr val="23A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0" y="1750517"/>
            <a:ext cx="6305352" cy="6137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2"/>
          </p:nvPr>
        </p:nvSpPr>
        <p:spPr>
          <a:xfrm>
            <a:off x="2381250" y="2415573"/>
            <a:ext cx="6334125" cy="18537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  <a:latin typeface="Open Sans"/>
                <a:cs typeface="Open Sans"/>
              </a:defRPr>
            </a:lvl1pPr>
            <a:lvl2pPr marL="2857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lvl="0"/>
            <a:endParaRPr lang="en-US" dirty="0" smtClean="0"/>
          </a:p>
        </p:txBody>
      </p:sp>
      <p:pic>
        <p:nvPicPr>
          <p:cNvPr id="10" name="Picture 9" descr="bg-logo-mai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5" y="4267615"/>
            <a:ext cx="2126451" cy="336201"/>
          </a:xfrm>
          <a:prstGeom prst="rect">
            <a:avLst/>
          </a:prstGeom>
        </p:spPr>
      </p:pic>
      <p:pic>
        <p:nvPicPr>
          <p:cNvPr id="7" name="Picture 6" descr="bg-avatar-smal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5" y="1760887"/>
            <a:ext cx="582223" cy="5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3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 flipH="1">
            <a:off x="499060" y="821619"/>
            <a:ext cx="8187743" cy="0"/>
          </a:xfrm>
          <a:prstGeom prst="line">
            <a:avLst/>
          </a:prstGeom>
          <a:ln w="31750">
            <a:solidFill>
              <a:srgbClr val="23A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 userDrawn="1"/>
        </p:nvSpPr>
        <p:spPr>
          <a:xfrm>
            <a:off x="3424601" y="4777578"/>
            <a:ext cx="5333999" cy="133893"/>
          </a:xfrm>
          <a:prstGeom prst="rect">
            <a:avLst/>
          </a:prstGeom>
          <a:noFill/>
        </p:spPr>
        <p:txBody>
          <a:bodyPr lIns="48198" tIns="24099" rIns="48198" bIns="24099"/>
          <a:lstStyle>
            <a:lvl1pPr algn="l" defTabSz="650276" rtl="0" eaLnBrk="1" latinLnBrk="0" hangingPunct="1">
              <a:spcBef>
                <a:spcPct val="0"/>
              </a:spcBef>
              <a:buNone/>
              <a:defRPr sz="5000" b="0" i="0" kern="1200">
                <a:solidFill>
                  <a:srgbClr val="313131"/>
                </a:solidFill>
                <a:latin typeface="Montserrat-Bold"/>
                <a:ea typeface="+mj-ea"/>
                <a:cs typeface="Montserrat-Bold"/>
              </a:defRPr>
            </a:lvl1pPr>
          </a:lstStyle>
          <a:p>
            <a:pPr algn="r"/>
            <a:r>
              <a:rPr lang="en-US" sz="500" dirty="0" smtClean="0">
                <a:solidFill>
                  <a:srgbClr val="7F7F7F"/>
                </a:solidFill>
                <a:latin typeface="Open Sans"/>
                <a:cs typeface="Open Sans"/>
              </a:rPr>
              <a:t>© 2016 Accelerite. All Rights Reserved.</a:t>
            </a:r>
            <a:r>
              <a:rPr lang="en-US" sz="500" baseline="0" dirty="0" smtClean="0">
                <a:solidFill>
                  <a:srgbClr val="7F7F7F"/>
                </a:solidFill>
                <a:latin typeface="Open Sans"/>
                <a:cs typeface="Open Sans"/>
              </a:rPr>
              <a:t> </a:t>
            </a:r>
            <a:endParaRPr lang="en-US" sz="500" dirty="0">
              <a:solidFill>
                <a:srgbClr val="7F7F7F"/>
              </a:solidFill>
              <a:latin typeface="Open Sans"/>
              <a:cs typeface="Open Sans"/>
            </a:endParaRPr>
          </a:p>
        </p:txBody>
      </p:sp>
      <p:pic>
        <p:nvPicPr>
          <p:cNvPr id="17" name="Picture 16" descr="bg-avatar-ta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926" y="0"/>
            <a:ext cx="445874" cy="6845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99058" y="333821"/>
            <a:ext cx="7309485" cy="570740"/>
          </a:xfrm>
          <a:prstGeom prst="rect">
            <a:avLst/>
          </a:prstGeom>
        </p:spPr>
        <p:txBody>
          <a:bodyPr/>
          <a:lstStyle>
            <a:lvl1pPr algn="l">
              <a:defRPr sz="2100">
                <a:solidFill>
                  <a:srgbClr val="313131"/>
                </a:solidFill>
                <a:latin typeface="Montserrat-Bold"/>
                <a:cs typeface="Montserrat-Bold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0"/>
          </p:nvPr>
        </p:nvSpPr>
        <p:spPr>
          <a:xfrm>
            <a:off x="510220" y="945386"/>
            <a:ext cx="7298323" cy="506014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rgbClr val="23AD84"/>
                </a:solidFill>
                <a:latin typeface="Montserrat-Bold"/>
                <a:cs typeface="Montserrat-Bold"/>
              </a:defRPr>
            </a:lvl1pPr>
            <a:lvl2pPr marL="24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2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3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7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21" y="1521521"/>
            <a:ext cx="3867791" cy="3073102"/>
          </a:xfrm>
          <a:prstGeom prst="rect">
            <a:avLst/>
          </a:prstGeom>
        </p:spPr>
        <p:txBody>
          <a:bodyPr/>
          <a:lstStyle>
            <a:lvl1pPr marL="257077" indent="-257077">
              <a:buClr>
                <a:srgbClr val="31B86D"/>
              </a:buClr>
              <a:buFont typeface="Lucida Grande"/>
              <a:buChar char="❯"/>
              <a:defRPr sz="160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1pPr>
            <a:lvl2pPr marL="556999" indent="-214230">
              <a:buClr>
                <a:srgbClr val="31B86D"/>
              </a:buClr>
              <a:buFont typeface="Lucida Grande"/>
              <a:buChar char="❯"/>
              <a:defRPr sz="150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2pPr>
            <a:lvl3pPr marL="856922" indent="-171384">
              <a:buClr>
                <a:srgbClr val="31B86D"/>
              </a:buClr>
              <a:buFont typeface="Lucida Grande"/>
              <a:buChar char="❯"/>
              <a:defRPr sz="140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3pPr>
            <a:lvl4pPr marL="1199690" indent="-171384">
              <a:buClr>
                <a:srgbClr val="31B86D"/>
              </a:buClr>
              <a:buFont typeface="Lucida Grande"/>
              <a:buChar char="❯"/>
              <a:defRPr sz="130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4pPr>
            <a:lvl5pPr marL="1542460" indent="-171384">
              <a:buClr>
                <a:srgbClr val="31B86D"/>
              </a:buClr>
              <a:buFont typeface="Lucida Grande"/>
              <a:buChar char="❯"/>
              <a:defRPr sz="130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99060" y="821619"/>
            <a:ext cx="8187743" cy="0"/>
          </a:xfrm>
          <a:prstGeom prst="line">
            <a:avLst/>
          </a:prstGeom>
          <a:ln w="31750">
            <a:solidFill>
              <a:srgbClr val="23A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 userDrawn="1"/>
        </p:nvSpPr>
        <p:spPr>
          <a:xfrm>
            <a:off x="3424601" y="4777578"/>
            <a:ext cx="5333999" cy="133893"/>
          </a:xfrm>
          <a:prstGeom prst="rect">
            <a:avLst/>
          </a:prstGeom>
          <a:noFill/>
        </p:spPr>
        <p:txBody>
          <a:bodyPr lIns="48198" tIns="24099" rIns="48198" bIns="24099"/>
          <a:lstStyle>
            <a:lvl1pPr algn="l" defTabSz="650276" rtl="0" eaLnBrk="1" latinLnBrk="0" hangingPunct="1">
              <a:spcBef>
                <a:spcPct val="0"/>
              </a:spcBef>
              <a:buNone/>
              <a:defRPr sz="5000" b="0" i="0" kern="1200">
                <a:solidFill>
                  <a:srgbClr val="313131"/>
                </a:solidFill>
                <a:latin typeface="Montserrat-Bold"/>
                <a:ea typeface="+mj-ea"/>
                <a:cs typeface="Montserrat-Bold"/>
              </a:defRPr>
            </a:lvl1pPr>
          </a:lstStyle>
          <a:p>
            <a:pPr algn="r"/>
            <a:r>
              <a:rPr lang="en-US" sz="500" dirty="0" smtClean="0">
                <a:solidFill>
                  <a:srgbClr val="7F7F7F"/>
                </a:solidFill>
                <a:latin typeface="Open Sans"/>
                <a:cs typeface="Open Sans"/>
              </a:rPr>
              <a:t>© 2016 Accelerite. All Rights Reserved.</a:t>
            </a:r>
            <a:r>
              <a:rPr lang="en-US" sz="500" baseline="0" dirty="0" smtClean="0">
                <a:solidFill>
                  <a:srgbClr val="7F7F7F"/>
                </a:solidFill>
                <a:latin typeface="Open Sans"/>
                <a:cs typeface="Open Sans"/>
              </a:rPr>
              <a:t> </a:t>
            </a:r>
            <a:endParaRPr lang="en-US" sz="500" dirty="0">
              <a:solidFill>
                <a:srgbClr val="7F7F7F"/>
              </a:solidFill>
              <a:latin typeface="Open Sans"/>
              <a:cs typeface="Open Sans"/>
            </a:endParaRPr>
          </a:p>
        </p:txBody>
      </p:sp>
      <p:pic>
        <p:nvPicPr>
          <p:cNvPr id="17" name="Picture 16" descr="bg-avatar-ta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926" y="0"/>
            <a:ext cx="445874" cy="684506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99058" y="333821"/>
            <a:ext cx="7309485" cy="570740"/>
          </a:xfrm>
          <a:prstGeom prst="rect">
            <a:avLst/>
          </a:prstGeom>
        </p:spPr>
        <p:txBody>
          <a:bodyPr/>
          <a:lstStyle>
            <a:lvl1pPr algn="l">
              <a:defRPr sz="2100">
                <a:solidFill>
                  <a:srgbClr val="313131"/>
                </a:solidFill>
                <a:latin typeface="Montserrat-Bold"/>
                <a:cs typeface="Montserrat-Bold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0"/>
          </p:nvPr>
        </p:nvSpPr>
        <p:spPr>
          <a:xfrm>
            <a:off x="510220" y="945386"/>
            <a:ext cx="7298323" cy="5060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23AD84"/>
                </a:solidFill>
                <a:latin typeface="Montserrat-Bold"/>
                <a:cs typeface="Montserrat-Bold"/>
              </a:defRPr>
            </a:lvl1pPr>
            <a:lvl2pPr marL="24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2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3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784701" y="1521521"/>
            <a:ext cx="3867791" cy="307310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1B86D"/>
              </a:buClr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1pPr>
            <a:lvl2pPr marL="685669" indent="-342900">
              <a:buClr>
                <a:srgbClr val="31B86D"/>
              </a:buClr>
              <a:buFont typeface="Arial" panose="020B0604020202020204" pitchFamily="34" charset="0"/>
              <a:buChar char="•"/>
              <a:defRPr sz="150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2pPr>
            <a:lvl3pPr marL="1028438" indent="-342900">
              <a:buClr>
                <a:srgbClr val="31B86D"/>
              </a:buClr>
              <a:buFont typeface="Arial" panose="020B0604020202020204" pitchFamily="34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3pPr>
            <a:lvl4pPr marL="1371206" indent="-342900">
              <a:buClr>
                <a:srgbClr val="31B86D"/>
              </a:buClr>
              <a:buFont typeface="Arial" panose="020B0604020202020204" pitchFamily="34" charset="0"/>
              <a:buChar char="•"/>
              <a:defRPr sz="130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4pPr>
            <a:lvl5pPr marL="1713976" indent="-342900">
              <a:buClr>
                <a:srgbClr val="31B86D"/>
              </a:buClr>
              <a:buFont typeface="Arial" panose="020B0604020202020204" pitchFamily="34" charset="0"/>
              <a:buChar char="•"/>
              <a:defRPr sz="130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2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New folder\Accelerite\Laas Landing Page\LaaSLandingPage\images\slide-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g-avatar-smal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65760"/>
            <a:ext cx="582223" cy="582223"/>
          </a:xfrm>
          <a:prstGeom prst="rect">
            <a:avLst/>
          </a:prstGeom>
        </p:spPr>
      </p:pic>
      <p:pic>
        <p:nvPicPr>
          <p:cNvPr id="15" name="Picture 14" descr="bg-logo-mai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400550"/>
            <a:ext cx="2659831" cy="42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3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38200" y="57150"/>
            <a:ext cx="5715000" cy="914400"/>
          </a:xfrm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428750"/>
            <a:ext cx="7543800" cy="3200400"/>
          </a:xfrm>
        </p:spPr>
        <p:txBody>
          <a:bodyPr/>
          <a:lstStyle>
            <a:lvl1pPr>
              <a:defRPr>
                <a:latin typeface="Arial Rounded MT Bold"/>
                <a:cs typeface="Arial Rounded MT Bold"/>
              </a:defRPr>
            </a:lvl1pPr>
            <a:lvl2pPr>
              <a:defRPr>
                <a:latin typeface="Arial Rounded MT Bold"/>
                <a:cs typeface="Arial Rounded MT Bold"/>
              </a:defRPr>
            </a:lvl2pPr>
            <a:lvl3pPr>
              <a:defRPr>
                <a:latin typeface="Arial Rounded MT Bold"/>
                <a:cs typeface="Arial Rounded MT Bold"/>
              </a:defRPr>
            </a:lvl3pPr>
            <a:lvl4pPr>
              <a:defRPr>
                <a:latin typeface="Arial Rounded MT Bold"/>
                <a:cs typeface="Arial Rounded MT Bold"/>
              </a:defRPr>
            </a:lvl4pPr>
            <a:lvl5pPr>
              <a:defRPr>
                <a:latin typeface="Arial Rounded MT Bold"/>
                <a:cs typeface="Arial Rounded MT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5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7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6381750" y="4849814"/>
            <a:ext cx="2489876" cy="158739"/>
          </a:xfrm>
          <a:prstGeom prst="rect">
            <a:avLst/>
          </a:prstGeom>
          <a:noFill/>
        </p:spPr>
        <p:txBody>
          <a:bodyPr lIns="57150" tIns="28575" rIns="57150" bIns="28575"/>
          <a:lstStyle>
            <a:lvl1pPr algn="l" defTabSz="650276" rtl="0" eaLnBrk="1" latinLnBrk="0" hangingPunct="1">
              <a:spcBef>
                <a:spcPct val="0"/>
              </a:spcBef>
              <a:buNone/>
              <a:defRPr sz="5000" b="0" i="0" kern="1200">
                <a:solidFill>
                  <a:srgbClr val="313131"/>
                </a:solidFill>
                <a:latin typeface="Montserrat-Bold"/>
                <a:ea typeface="+mj-ea"/>
                <a:cs typeface="Montserrat-Bold"/>
              </a:defRPr>
            </a:lvl1pPr>
          </a:lstStyle>
          <a:p>
            <a:pPr algn="r"/>
            <a:r>
              <a:rPr lang="en-US" sz="600" dirty="0" smtClean="0">
                <a:solidFill>
                  <a:srgbClr val="7F7F7F"/>
                </a:solidFill>
                <a:latin typeface="Open Sans"/>
                <a:cs typeface="Open Sans"/>
              </a:rPr>
              <a:t>© 2016 Accelerite. All Rights Reserved.</a:t>
            </a:r>
            <a:endParaRPr lang="en-US" sz="600" dirty="0">
              <a:solidFill>
                <a:srgbClr val="7F7F7F"/>
              </a:solidFill>
              <a:latin typeface="Open Sans"/>
              <a:cs typeface="Open San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9717" y="4831177"/>
            <a:ext cx="258685" cy="182743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fld id="{8FC069A3-9830-49F7-9449-3D63A6B08357}" type="slidenum">
              <a:rPr lang="en-US" sz="8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800" b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46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Title&amp;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084818"/>
            <a:ext cx="6172200" cy="1102519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2195648"/>
            <a:ext cx="6172200" cy="52850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bg-avatar-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" y="1760888"/>
            <a:ext cx="582223" cy="582223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143125" y="837758"/>
            <a:ext cx="0" cy="2705806"/>
          </a:xfrm>
          <a:prstGeom prst="line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bg-logo-mai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69" y="4208619"/>
            <a:ext cx="2659831" cy="42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0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nding - Avata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-leaf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48" y="2151697"/>
            <a:ext cx="840105" cy="8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7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anding - Avata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057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-avatar-smal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27" y="1809750"/>
            <a:ext cx="582223" cy="582223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2143125" y="1524000"/>
            <a:ext cx="0" cy="2705806"/>
          </a:xfrm>
          <a:prstGeom prst="line">
            <a:avLst/>
          </a:prstGeom>
          <a:ln w="31750">
            <a:solidFill>
              <a:srgbClr val="23A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81250" y="1672236"/>
            <a:ext cx="6305352" cy="613764"/>
          </a:xfrm>
          <a:prstGeom prst="rect">
            <a:avLst/>
          </a:prstGeom>
        </p:spPr>
        <p:txBody>
          <a:bodyPr lIns="57150" tIns="28575" rIns="57150" bIns="28575" anchor="ctr">
            <a:norm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2381250" y="2337292"/>
            <a:ext cx="6334125" cy="1853708"/>
          </a:xfrm>
          <a:prstGeom prst="rect">
            <a:avLst/>
          </a:prstGeom>
        </p:spPr>
        <p:txBody>
          <a:bodyPr lIns="57150" tIns="28575" rIns="57150" bIns="28575" anchor="t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375"/>
              </a:spcAft>
              <a:buNone/>
              <a:defRPr sz="18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2857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860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ing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-logo-mai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30" y="2256115"/>
            <a:ext cx="3992740" cy="6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2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52550"/>
            <a:ext cx="7772400" cy="1143000"/>
          </a:xfrm>
        </p:spPr>
        <p:txBody>
          <a:bodyPr anchor="b">
            <a:normAutofit/>
          </a:bodyPr>
          <a:lstStyle>
            <a:lvl1pPr algn="ctr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70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52550"/>
            <a:ext cx="7772400" cy="1143000"/>
          </a:xfrm>
        </p:spPr>
        <p:txBody>
          <a:bodyPr anchor="b"/>
          <a:lstStyle>
            <a:lvl1pPr algn="ctr">
              <a:defRPr lang="en-US" sz="3600" b="1" kern="1200" cap="none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647950"/>
            <a:ext cx="7772400" cy="581025"/>
          </a:xfrm>
        </p:spPr>
        <p:txBody>
          <a:bodyPr anchor="t" anchorCtr="0"/>
          <a:lstStyle>
            <a:lvl1pPr marL="0" indent="0" algn="ctr">
              <a:buNone/>
              <a:defRPr lang="en-US" sz="2800" kern="1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5552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" y="252655"/>
            <a:ext cx="8540496" cy="566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899159"/>
            <a:ext cx="85404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67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68D21-569A-4697-9A5F-54B0D407F951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3596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9313F-0285-46A9-B803-D7E4F66F97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77" r:id="rId3"/>
    <p:sldLayoutId id="2147483666" r:id="rId4"/>
    <p:sldLayoutId id="2147483683" r:id="rId5"/>
    <p:sldLayoutId id="2147483676" r:id="rId6"/>
    <p:sldLayoutId id="2147483661" r:id="rId7"/>
    <p:sldLayoutId id="2147483667" r:id="rId8"/>
    <p:sldLayoutId id="2147483668" r:id="rId9"/>
    <p:sldLayoutId id="2147483669" r:id="rId10"/>
    <p:sldLayoutId id="2147483650" r:id="rId11"/>
    <p:sldLayoutId id="2147483675" r:id="rId12"/>
    <p:sldLayoutId id="2147483652" r:id="rId13"/>
    <p:sldLayoutId id="2147483670" r:id="rId14"/>
    <p:sldLayoutId id="2147483673" r:id="rId15"/>
    <p:sldLayoutId id="2147483671" r:id="rId16"/>
    <p:sldLayoutId id="2147483672" r:id="rId17"/>
    <p:sldLayoutId id="2147483678" r:id="rId18"/>
    <p:sldLayoutId id="2147483679" r:id="rId19"/>
    <p:sldLayoutId id="2147483681" r:id="rId20"/>
    <p:sldLayoutId id="2147483684" r:id="rId21"/>
    <p:sldLayoutId id="2147483685" r:id="rId2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2800" b="1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1752" indent="-301752" algn="l" defTabSz="914400" rtl="0" eaLnBrk="1" latinLnBrk="0" hangingPunct="1">
        <a:spcBef>
          <a:spcPct val="20000"/>
        </a:spcBef>
        <a:buClr>
          <a:schemeClr val="tx2"/>
        </a:buClr>
        <a:buFont typeface="Lucida Grande"/>
        <a:buChar char="❯"/>
        <a:defRPr lang="en-US" sz="1900" kern="1200" dirty="0" smtClean="0">
          <a:solidFill>
            <a:schemeClr val="bg2">
              <a:lumMod val="50000"/>
            </a:schemeClr>
          </a:solidFill>
          <a:latin typeface="Open Sans"/>
          <a:ea typeface="+mn-ea"/>
          <a:cs typeface="Open Sans"/>
        </a:defRPr>
      </a:lvl1pPr>
      <a:lvl2pPr marL="576072" indent="-256032" algn="l" defTabSz="914400" rtl="0" eaLnBrk="1" latinLnBrk="0" hangingPunct="1">
        <a:spcBef>
          <a:spcPct val="20000"/>
        </a:spcBef>
        <a:buClr>
          <a:schemeClr val="tx2"/>
        </a:buClr>
        <a:buFont typeface="Lucida Grande"/>
        <a:buChar char="❯"/>
        <a:defRPr lang="en-US" sz="1800" kern="1200" dirty="0" smtClean="0">
          <a:solidFill>
            <a:schemeClr val="bg2">
              <a:lumMod val="50000"/>
            </a:schemeClr>
          </a:solidFill>
          <a:latin typeface="Open Sans"/>
          <a:ea typeface="+mn-ea"/>
          <a:cs typeface="Open Sans"/>
        </a:defRPr>
      </a:lvl2pPr>
      <a:lvl3pPr marL="804672" indent="-201168" algn="l" defTabSz="914400" rtl="0" eaLnBrk="1" latinLnBrk="0" hangingPunct="1">
        <a:spcBef>
          <a:spcPct val="20000"/>
        </a:spcBef>
        <a:buClr>
          <a:schemeClr val="tx2"/>
        </a:buClr>
        <a:buFont typeface="Lucida Grande"/>
        <a:buChar char="❯"/>
        <a:defRPr lang="en-US" sz="1600" kern="1200" dirty="0" smtClean="0">
          <a:solidFill>
            <a:schemeClr val="bg2">
              <a:lumMod val="50000"/>
            </a:schemeClr>
          </a:solidFill>
          <a:latin typeface="Open Sans"/>
          <a:ea typeface="+mn-ea"/>
          <a:cs typeface="Open Sans"/>
        </a:defRPr>
      </a:lvl3pPr>
      <a:lvl4pPr marL="1097280" indent="-201168" algn="l" defTabSz="914400" rtl="0" eaLnBrk="1" latinLnBrk="0" hangingPunct="1">
        <a:spcBef>
          <a:spcPts val="336"/>
        </a:spcBef>
        <a:buClr>
          <a:schemeClr val="tx2"/>
        </a:buClr>
        <a:buFont typeface="Lucida Grande"/>
        <a:buChar char="❯"/>
        <a:defRPr lang="en-US" sz="1400" kern="1200" dirty="0" smtClean="0">
          <a:solidFill>
            <a:schemeClr val="bg2">
              <a:lumMod val="50000"/>
            </a:schemeClr>
          </a:solidFill>
          <a:latin typeface="Open Sans"/>
          <a:ea typeface="+mn-ea"/>
          <a:cs typeface="Open Sans"/>
        </a:defRPr>
      </a:lvl4pPr>
      <a:lvl5pPr marL="1371600" indent="-201168" algn="l" defTabSz="914400" rtl="0" eaLnBrk="1" latinLnBrk="0" hangingPunct="1">
        <a:spcBef>
          <a:spcPct val="20000"/>
        </a:spcBef>
        <a:buClr>
          <a:schemeClr val="tx2"/>
        </a:buClr>
        <a:buFont typeface="Lucida Grande"/>
        <a:buChar char="❯"/>
        <a:defRPr lang="en-US" sz="1200" kern="1200" dirty="0">
          <a:solidFill>
            <a:schemeClr val="bg2">
              <a:lumMod val="50000"/>
            </a:schemeClr>
          </a:solidFill>
          <a:latin typeface="Open Sans"/>
          <a:ea typeface="+mn-ea"/>
          <a:cs typeface="Open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3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22860" y="3333750"/>
            <a:ext cx="9189720" cy="1008459"/>
          </a:xfrm>
          <a:solidFill>
            <a:schemeClr val="accent2">
              <a:alpha val="76078"/>
            </a:schemeClr>
          </a:solidFill>
        </p:spPr>
        <p:txBody>
          <a:bodyPr rIns="731520"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Location-as-a-Service</a:t>
            </a:r>
            <a:endParaRPr lang="en-US" sz="3600" dirty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28800" y="1581150"/>
            <a:ext cx="6781800" cy="1102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4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20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629541" y="133350"/>
            <a:ext cx="4173747" cy="122100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182880" rtlCol="0" anchor="ctr"/>
          <a:lstStyle/>
          <a:p>
            <a:pPr algn="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2787303"/>
            <a:ext cx="8589861" cy="106992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182880" rtlCol="0" anchor="ctr"/>
          <a:lstStyle/>
          <a:p>
            <a:pPr algn="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33350"/>
            <a:ext cx="4173747" cy="122100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182880" rtlCol="0" anchor="ctr"/>
          <a:lstStyle/>
          <a:p>
            <a:pPr algn="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9233" y="1433634"/>
            <a:ext cx="4173747" cy="1221007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182880" rtlCol="0" anchor="ctr"/>
          <a:lstStyle/>
          <a:p>
            <a:pPr algn="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4714" y="1435205"/>
            <a:ext cx="4173747" cy="122100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182880" rtlCol="0" anchor="ctr"/>
          <a:lstStyle/>
          <a:p>
            <a:pPr algn="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45781" y="133350"/>
            <a:ext cx="3156566" cy="1225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Innovate new applications; Make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applications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“context -aware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56414" y="1433634"/>
            <a:ext cx="3156566" cy="1225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standard APIs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secure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 for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seamless integration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applications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19351" y="2785158"/>
            <a:ext cx="7483937" cy="1074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Pay-as-you-grow subscription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46722" y="135980"/>
            <a:ext cx="3156566" cy="1225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 agnostic,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even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basic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phones without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 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connectivity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46722" y="133350"/>
            <a:ext cx="3156566" cy="1225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61895" y="1430916"/>
            <a:ext cx="3156566" cy="1225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access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of people and assets in your business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3" descr="D:\New folder\Accelerite\Laas Landing Page\LaaSLandingPage\images\benefits-icons-sprit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4644713" y="1615524"/>
            <a:ext cx="1017181" cy="103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D:\New folder\Accelerite\Laas Landing Page\LaaSLandingPage\images\benefits-icons-sprit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7"/>
          <a:stretch/>
        </p:blipFill>
        <p:spPr bwMode="auto">
          <a:xfrm>
            <a:off x="302170" y="224451"/>
            <a:ext cx="1017181" cy="11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D:\New folder\Accelerite\Laas Landing Page\LaaSLandingPage\images\benefits-icons-sprit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228600" y="1547598"/>
            <a:ext cx="1017181" cy="121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D:\New folder\Accelerite\Laas Landing Page\LaaSLandingPage\images\benefits-icons-sprite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4400" y="233568"/>
            <a:ext cx="1279634" cy="12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D:\New folder\Accelerite\Laas Landing Page\LaaSLandingPage\images\benefits-icons-sprite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8520" y="2782449"/>
            <a:ext cx="1279634" cy="123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943350"/>
            <a:ext cx="9144000" cy="10555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Subscribe to </a:t>
            </a:r>
            <a:r>
              <a:rPr lang="en-US" sz="4000" dirty="0" err="1" smtClean="0">
                <a:solidFill>
                  <a:srgbClr val="FFC000"/>
                </a:solidFill>
              </a:rPr>
              <a:t>LaaS</a:t>
            </a:r>
            <a:r>
              <a:rPr lang="en-US" sz="4000" dirty="0" smtClean="0">
                <a:solidFill>
                  <a:srgbClr val="FFC000"/>
                </a:solidFill>
              </a:rPr>
              <a:t> today</a:t>
            </a:r>
          </a:p>
        </p:txBody>
      </p:sp>
    </p:spTree>
    <p:extLst>
      <p:ext uri="{BB962C8B-B14F-4D97-AF65-F5344CB8AC3E}">
        <p14:creationId xmlns:p14="http://schemas.microsoft.com/office/powerpoint/2010/main" val="85540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57499" y="100136"/>
            <a:ext cx="3657600" cy="3657600"/>
          </a:xfrm>
          <a:prstGeom prst="ellipse">
            <a:avLst/>
          </a:prstGeom>
          <a:solidFill>
            <a:srgbClr val="000000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-31532" y="3909566"/>
            <a:ext cx="9175532" cy="937094"/>
          </a:xfrm>
          <a:prstGeom prst="rect">
            <a:avLst/>
          </a:prstGeom>
          <a:solidFill>
            <a:srgbClr val="4040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 smtClean="0">
                <a:solidFill>
                  <a:srgbClr val="FFC000"/>
                </a:solidFill>
              </a:rPr>
              <a:t>Unlock endless business opportunities</a:t>
            </a:r>
          </a:p>
        </p:txBody>
      </p:sp>
      <p:sp>
        <p:nvSpPr>
          <p:cNvPr id="6" name="Rectangle 5"/>
          <p:cNvSpPr/>
          <p:nvPr/>
        </p:nvSpPr>
        <p:spPr>
          <a:xfrm rot="976732">
            <a:off x="2371050" y="535410"/>
            <a:ext cx="2848418" cy="1026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endParaRPr lang="en-US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9262" y="1313497"/>
            <a:ext cx="1354073" cy="1258254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3352800" y="2038350"/>
            <a:ext cx="2286000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832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>
          <a:xfrm>
            <a:off x="2381250" y="2060362"/>
            <a:ext cx="6334125" cy="2721188"/>
          </a:xfrm>
        </p:spPr>
        <p:txBody>
          <a:bodyPr/>
          <a:lstStyle/>
          <a:p>
            <a:r>
              <a:rPr lang="en-US" sz="1600" dirty="0" smtClean="0">
                <a:solidFill>
                  <a:schemeClr val="tx2"/>
                </a:solidFill>
              </a:rPr>
              <a:t>laas@accelerite.com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http://laas.accelerite.com</a:t>
            </a:r>
          </a:p>
          <a:p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2554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51435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743200" y="742950"/>
            <a:ext cx="3977640" cy="3977640"/>
          </a:xfrm>
          <a:prstGeom prst="ellipse">
            <a:avLst/>
          </a:prstGeom>
          <a:solidFill>
            <a:srgbClr val="404041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Five </a:t>
            </a:r>
            <a:r>
              <a:rPr lang="en-GB" sz="4000" b="1" dirty="0" err="1" smtClean="0">
                <a:solidFill>
                  <a:schemeClr val="bg1"/>
                </a:solidFill>
              </a:rPr>
              <a:t>Ws</a:t>
            </a:r>
            <a:r>
              <a:rPr lang="en-GB" sz="4000" b="1" dirty="0" smtClean="0">
                <a:solidFill>
                  <a:schemeClr val="bg1"/>
                </a:solidFill>
              </a:rPr>
              <a:t>  </a:t>
            </a:r>
            <a:r>
              <a:rPr lang="en-GB" sz="4000" dirty="0" smtClean="0">
                <a:solidFill>
                  <a:srgbClr val="FFC000"/>
                </a:solidFill>
              </a:rPr>
              <a:t>Ingredients </a:t>
            </a:r>
            <a:r>
              <a:rPr lang="en-GB" sz="4000" dirty="0">
                <a:solidFill>
                  <a:srgbClr val="FFC000"/>
                </a:solidFill>
              </a:rPr>
              <a:t>of d</a:t>
            </a:r>
            <a:r>
              <a:rPr lang="en-GB" sz="4000" dirty="0" smtClean="0">
                <a:solidFill>
                  <a:srgbClr val="FFC000"/>
                </a:solidFill>
              </a:rPr>
              <a:t>igital </a:t>
            </a:r>
            <a:r>
              <a:rPr lang="en-GB" sz="4000" dirty="0">
                <a:solidFill>
                  <a:srgbClr val="FFC000"/>
                </a:solidFill>
              </a:rPr>
              <a:t>i</a:t>
            </a:r>
            <a:r>
              <a:rPr lang="en-GB" sz="4000" dirty="0" smtClean="0">
                <a:solidFill>
                  <a:srgbClr val="FFC000"/>
                </a:solidFill>
              </a:rPr>
              <a:t>nformation 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38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4041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“</a:t>
            </a:r>
            <a:r>
              <a:rPr lang="en-US" sz="4000" dirty="0">
                <a:solidFill>
                  <a:schemeClr val="accent5"/>
                </a:solidFill>
              </a:rPr>
              <a:t>Where</a:t>
            </a:r>
            <a:r>
              <a:rPr lang="en-US" sz="4000" dirty="0">
                <a:solidFill>
                  <a:schemeClr val="bg1"/>
                </a:solidFill>
              </a:rPr>
              <a:t>” is larger than ever in today’s </a:t>
            </a:r>
            <a:r>
              <a:rPr lang="en-US" sz="4000" dirty="0" smtClean="0">
                <a:solidFill>
                  <a:schemeClr val="bg1"/>
                </a:solidFill>
              </a:rPr>
              <a:t>world of mobility</a:t>
            </a:r>
          </a:p>
          <a:p>
            <a:pPr algn="ctr"/>
            <a:endParaRPr lang="en-US" sz="40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en-US" sz="4000" dirty="0">
              <a:solidFill>
                <a:schemeClr val="accent5"/>
              </a:solidFill>
            </a:endParaRPr>
          </a:p>
          <a:p>
            <a:pPr algn="ctr"/>
            <a:endParaRPr lang="en-US" sz="3200" dirty="0" smtClean="0">
              <a:solidFill>
                <a:schemeClr val="accent5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Knowing real-time location of </a:t>
            </a:r>
          </a:p>
          <a:p>
            <a:pPr algn="ctr"/>
            <a:r>
              <a:rPr lang="en-US" sz="3600" dirty="0" smtClean="0">
                <a:solidFill>
                  <a:schemeClr val="accent5"/>
                </a:solidFill>
              </a:rPr>
              <a:t>people and assets</a:t>
            </a:r>
            <a:endParaRPr lang="en-US" sz="3200" dirty="0" smtClean="0">
              <a:solidFill>
                <a:schemeClr val="accent5"/>
              </a:solidFill>
            </a:endParaRPr>
          </a:p>
          <a:p>
            <a:pPr algn="ctr"/>
            <a:r>
              <a:rPr lang="en-US" sz="3200" dirty="0" smtClean="0">
                <a:solidFill>
                  <a:srgbClr val="EEEEEE"/>
                </a:solidFill>
              </a:rPr>
              <a:t>has become core to digital business transactions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83180" y="582930"/>
            <a:ext cx="3977640" cy="3977640"/>
          </a:xfrm>
          <a:prstGeom prst="ellipse">
            <a:avLst/>
          </a:prstGeom>
          <a:solidFill>
            <a:srgbClr val="404041">
              <a:alpha val="5882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Smartphones can figure out “</a:t>
            </a:r>
            <a:r>
              <a:rPr lang="en-US" sz="3200" dirty="0" smtClean="0">
                <a:solidFill>
                  <a:srgbClr val="FFC000"/>
                </a:solidFill>
              </a:rPr>
              <a:t>WHERE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r>
              <a:rPr lang="en-US" sz="3200" dirty="0" smtClean="0"/>
              <a:t>  through inbuilt capabilities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353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0632" y="3867150"/>
            <a:ext cx="9144000" cy="969264"/>
          </a:xfrm>
          <a:prstGeom prst="rect">
            <a:avLst/>
          </a:prstGeom>
          <a:solidFill>
            <a:srgbClr val="404041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 mobile ecosystem depicts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penetration of smartphones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domination of basic phones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09550" y="0"/>
            <a:ext cx="3276600" cy="1047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HOWEVER.....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9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28600" y="582930"/>
            <a:ext cx="3977640" cy="3977640"/>
          </a:xfrm>
          <a:prstGeom prst="ellipse">
            <a:avLst/>
          </a:prstGeom>
          <a:solidFill>
            <a:srgbClr val="404041">
              <a:alpha val="5882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FFC000"/>
                </a:solidFill>
              </a:rPr>
              <a:t>80%</a:t>
            </a:r>
            <a:r>
              <a:rPr lang="en-GB" sz="2800" dirty="0"/>
              <a:t> </a:t>
            </a:r>
            <a:r>
              <a:rPr lang="en-GB" sz="2800" dirty="0" smtClean="0"/>
              <a:t>of </a:t>
            </a:r>
            <a:r>
              <a:rPr lang="en-GB" sz="2800" dirty="0"/>
              <a:t>Indian mobile users can remain deprived of the location driven digital revolution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68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New folder\Accelerite\Laas Landing Page\LaaSLandingPage\images\slide-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895350"/>
            <a:ext cx="74676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57200" y="1123950"/>
            <a:ext cx="2286000" cy="2286000"/>
          </a:xfrm>
          <a:prstGeom prst="ellipse">
            <a:avLst/>
          </a:prstGeom>
          <a:solidFill>
            <a:srgbClr val="404041">
              <a:alpha val="58824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 smtClean="0">
                <a:solidFill>
                  <a:srgbClr val="FFC000"/>
                </a:solidFill>
              </a:rPr>
              <a:t>Device agnostic, works even for basic phones without GPS or data connectivity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557457" y="1123950"/>
            <a:ext cx="2286000" cy="2286000"/>
          </a:xfrm>
          <a:prstGeom prst="ellipse">
            <a:avLst/>
          </a:prstGeom>
          <a:solidFill>
            <a:srgbClr val="404041">
              <a:alpha val="58824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dirty="0">
                <a:solidFill>
                  <a:srgbClr val="FFC000"/>
                </a:solidFill>
              </a:rPr>
              <a:t>Works across multiple telecom operators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07328" y="1123950"/>
            <a:ext cx="2286000" cy="2286000"/>
          </a:xfrm>
          <a:prstGeom prst="ellipse">
            <a:avLst/>
          </a:prstGeom>
          <a:solidFill>
            <a:srgbClr val="404041">
              <a:alpha val="58824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dirty="0">
                <a:solidFill>
                  <a:srgbClr val="FFC000"/>
                </a:solidFill>
              </a:rPr>
              <a:t>Delivers near real-time location over secure API interface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9050"/>
            <a:ext cx="9144000" cy="969264"/>
          </a:xfrm>
          <a:prstGeom prst="rect">
            <a:avLst/>
          </a:prstGeom>
          <a:solidFill>
            <a:srgbClr val="D9D9D9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Accelerite’s Location-as-a-Service (LaaS)</a:t>
            </a:r>
            <a:endParaRPr lang="en-US" sz="2600" b="1" dirty="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00200" y="3403500"/>
            <a:ext cx="0" cy="512064"/>
          </a:xfrm>
          <a:prstGeom prst="line">
            <a:avLst/>
          </a:prstGeom>
          <a:ln w="571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50328" y="3403500"/>
            <a:ext cx="0" cy="512064"/>
          </a:xfrm>
          <a:prstGeom prst="line">
            <a:avLst/>
          </a:prstGeom>
          <a:ln w="571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700457" y="3403500"/>
            <a:ext cx="0" cy="512064"/>
          </a:xfrm>
          <a:prstGeom prst="line">
            <a:avLst/>
          </a:prstGeom>
          <a:ln w="571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-1513" y="3917186"/>
            <a:ext cx="9144000" cy="969264"/>
          </a:xfrm>
          <a:prstGeom prst="rect">
            <a:avLst/>
          </a:prstGeom>
          <a:solidFill>
            <a:srgbClr val="404041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Enables API-based access to location of millions of mobile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India without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 or data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connectivity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New folder\Accelerite\Laas Landing Page\LaaSLandingPage\images\slide-2.pn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5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0"/>
          <a:stretch/>
        </p:blipFill>
        <p:spPr bwMode="auto">
          <a:xfrm>
            <a:off x="914400" y="181475"/>
            <a:ext cx="7174543" cy="375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044330"/>
            <a:ext cx="9144000" cy="897329"/>
          </a:xfrm>
          <a:prstGeom prst="rect">
            <a:avLst/>
          </a:prstGeom>
          <a:solidFill>
            <a:schemeClr val="tx1">
              <a:alpha val="7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Blueprint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597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EE5E4"/>
              </a:clrFrom>
              <a:clrTo>
                <a:srgbClr val="CEE5E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799" y="293969"/>
            <a:ext cx="914400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CEE5E4"/>
              </a:clrFrom>
              <a:clrTo>
                <a:srgbClr val="CEE5E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8879" y="293969"/>
            <a:ext cx="914400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CEE5E4"/>
              </a:clrFrom>
              <a:clrTo>
                <a:srgbClr val="CEE5E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8319" y="293969"/>
            <a:ext cx="914400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CEE5E4"/>
              </a:clrFrom>
              <a:clrTo>
                <a:srgbClr val="CEE5E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5359" y="293969"/>
            <a:ext cx="914400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CEE5E4"/>
              </a:clrFrom>
              <a:clrTo>
                <a:srgbClr val="CEE5E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1839" y="293969"/>
            <a:ext cx="914400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CEE5E4"/>
              </a:clrFrom>
              <a:clrTo>
                <a:srgbClr val="CEE5E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72399" y="293969"/>
            <a:ext cx="914400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CEE5E4"/>
              </a:clrFrom>
              <a:clrTo>
                <a:srgbClr val="CEE5E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5359" y="1434229"/>
            <a:ext cx="914400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CEE5E4"/>
              </a:clrFrom>
              <a:clrTo>
                <a:srgbClr val="CEE5E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799" y="1434229"/>
            <a:ext cx="914400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CEE5E4"/>
              </a:clrFrom>
              <a:clrTo>
                <a:srgbClr val="CEE5E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1839" y="1434229"/>
            <a:ext cx="914400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CEE5E4"/>
              </a:clrFrom>
              <a:clrTo>
                <a:srgbClr val="CEE5E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8319" y="1434229"/>
            <a:ext cx="914400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CEE5E4"/>
              </a:clrFrom>
              <a:clrTo>
                <a:srgbClr val="CEE5E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8879" y="1434229"/>
            <a:ext cx="914400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CEE5E4"/>
              </a:clrFrom>
              <a:clrTo>
                <a:srgbClr val="CEE5E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1839" y="2574489"/>
            <a:ext cx="914400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CEE5E4"/>
              </a:clrFrom>
              <a:clrTo>
                <a:srgbClr val="CEE5E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8319" y="2574489"/>
            <a:ext cx="914400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CEE5E4"/>
              </a:clrFrom>
              <a:clrTo>
                <a:srgbClr val="CEE5E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799" y="2574489"/>
            <a:ext cx="914400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CEE5E4"/>
              </a:clrFrom>
              <a:clrTo>
                <a:srgbClr val="CEE5E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5985" y="2574489"/>
            <a:ext cx="914400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CEE5E4"/>
              </a:clrFrom>
              <a:clrTo>
                <a:srgbClr val="CEE5E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8319" y="3714750"/>
            <a:ext cx="914400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CEE5E4"/>
              </a:clrFrom>
              <a:clrTo>
                <a:srgbClr val="CEE5E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799" y="3714750"/>
            <a:ext cx="914400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CEE5E4"/>
              </a:clrFrom>
              <a:clrTo>
                <a:srgbClr val="CEE5E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1839" y="3714750"/>
            <a:ext cx="914400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EE5E4"/>
              </a:clrFrom>
              <a:clrTo>
                <a:srgbClr val="CEE5E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72399" y="1434229"/>
            <a:ext cx="914400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EE5E4"/>
              </a:clrFrom>
              <a:clrTo>
                <a:srgbClr val="CEE5E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9505" y="2574489"/>
            <a:ext cx="914400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CEE5E4"/>
              </a:clrFrom>
              <a:clrTo>
                <a:srgbClr val="CEE5E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13025" y="2574489"/>
            <a:ext cx="914400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EE5E4"/>
              </a:clrFrom>
              <a:clrTo>
                <a:srgbClr val="CEE5E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5985" y="3714750"/>
            <a:ext cx="914400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CEE5E4"/>
              </a:clrFrom>
              <a:clrTo>
                <a:srgbClr val="CEE5E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9505" y="3714750"/>
            <a:ext cx="914400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CEE5E4"/>
              </a:clrFrom>
              <a:clrTo>
                <a:srgbClr val="CEE5E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13025" y="3714750"/>
            <a:ext cx="914400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632350" y="116525"/>
            <a:ext cx="4473634" cy="1097280"/>
            <a:chOff x="311725" y="57150"/>
            <a:chExt cx="4473634" cy="1097280"/>
          </a:xfrm>
        </p:grpSpPr>
        <p:grpSp>
          <p:nvGrpSpPr>
            <p:cNvPr id="58" name="Group 57"/>
            <p:cNvGrpSpPr/>
            <p:nvPr/>
          </p:nvGrpSpPr>
          <p:grpSpPr>
            <a:xfrm>
              <a:off x="311725" y="57150"/>
              <a:ext cx="4473634" cy="1097280"/>
              <a:chOff x="1219199" y="-247650"/>
              <a:chExt cx="4473634" cy="9144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219199" y="-247650"/>
                <a:ext cx="4473634" cy="914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ular Callout 60"/>
              <p:cNvSpPr/>
              <p:nvPr/>
            </p:nvSpPr>
            <p:spPr>
              <a:xfrm>
                <a:off x="1219199" y="-247650"/>
                <a:ext cx="1036320" cy="914400"/>
              </a:xfrm>
              <a:prstGeom prst="wedgeRectCallout">
                <a:avLst>
                  <a:gd name="adj1" fmla="val 91467"/>
                  <a:gd name="adj2" fmla="val 51072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59" name="Picture 2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85" y="262890"/>
              <a:ext cx="6858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632350" y="1335725"/>
            <a:ext cx="4471416" cy="1097280"/>
            <a:chOff x="311725" y="1330325"/>
            <a:chExt cx="4471416" cy="1097280"/>
          </a:xfrm>
        </p:grpSpPr>
        <p:grpSp>
          <p:nvGrpSpPr>
            <p:cNvPr id="63" name="Group 62"/>
            <p:cNvGrpSpPr/>
            <p:nvPr/>
          </p:nvGrpSpPr>
          <p:grpSpPr>
            <a:xfrm>
              <a:off x="311725" y="1330325"/>
              <a:ext cx="4471416" cy="1097280"/>
              <a:chOff x="1250867" y="1051461"/>
              <a:chExt cx="4471416" cy="91440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250867" y="1051461"/>
                <a:ext cx="4471416" cy="914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ular Callout 65"/>
              <p:cNvSpPr/>
              <p:nvPr/>
            </p:nvSpPr>
            <p:spPr>
              <a:xfrm>
                <a:off x="1250867" y="1051461"/>
                <a:ext cx="1036320" cy="914400"/>
              </a:xfrm>
              <a:prstGeom prst="wedgeRectCallout">
                <a:avLst>
                  <a:gd name="adj1" fmla="val 91467"/>
                  <a:gd name="adj2" fmla="val 51072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4" name="Picture 2"/>
            <p:cNvPicPr>
              <a:picLocks noChangeArrowheads="1"/>
            </p:cNvPicPr>
            <p:nvPr/>
          </p:nvPicPr>
          <p:blipFill rotWithShape="1">
            <a:blip r:embed="rId9" cstate="print">
              <a:clrChange>
                <a:clrFrom>
                  <a:srgbClr val="CEE5E4"/>
                </a:clrFrom>
                <a:clrTo>
                  <a:srgbClr val="CEE5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89954" y="1536065"/>
              <a:ext cx="685800" cy="6858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641275" y="2554925"/>
            <a:ext cx="4471416" cy="1097280"/>
            <a:chOff x="311725" y="2603500"/>
            <a:chExt cx="4471416" cy="1097280"/>
          </a:xfrm>
        </p:grpSpPr>
        <p:grpSp>
          <p:nvGrpSpPr>
            <p:cNvPr id="68" name="Group 67"/>
            <p:cNvGrpSpPr/>
            <p:nvPr/>
          </p:nvGrpSpPr>
          <p:grpSpPr>
            <a:xfrm>
              <a:off x="311725" y="2603500"/>
              <a:ext cx="4471416" cy="1097280"/>
              <a:chOff x="1219199" y="2679700"/>
              <a:chExt cx="4471416" cy="109728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1219199" y="2679700"/>
                <a:ext cx="4471416" cy="10972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ular Callout 70"/>
              <p:cNvSpPr/>
              <p:nvPr/>
            </p:nvSpPr>
            <p:spPr>
              <a:xfrm>
                <a:off x="1219199" y="2679700"/>
                <a:ext cx="1036320" cy="1097280"/>
              </a:xfrm>
              <a:prstGeom prst="wedgeRectCallout">
                <a:avLst>
                  <a:gd name="adj1" fmla="val 91467"/>
                  <a:gd name="adj2" fmla="val 51072"/>
                </a:avLst>
              </a:prstGeom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954" y="2809240"/>
              <a:ext cx="6858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" name="Group 71"/>
          <p:cNvGrpSpPr/>
          <p:nvPr/>
        </p:nvGrpSpPr>
        <p:grpSpPr>
          <a:xfrm>
            <a:off x="641275" y="3774125"/>
            <a:ext cx="4471416" cy="1097280"/>
            <a:chOff x="311725" y="3781675"/>
            <a:chExt cx="4471416" cy="1097280"/>
          </a:xfrm>
        </p:grpSpPr>
        <p:grpSp>
          <p:nvGrpSpPr>
            <p:cNvPr id="73" name="Group 72"/>
            <p:cNvGrpSpPr/>
            <p:nvPr/>
          </p:nvGrpSpPr>
          <p:grpSpPr>
            <a:xfrm>
              <a:off x="311725" y="3781675"/>
              <a:ext cx="4471416" cy="1097280"/>
              <a:chOff x="1250867" y="3952875"/>
              <a:chExt cx="4471416" cy="914400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250867" y="3952875"/>
                <a:ext cx="4471416" cy="914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ular Callout 75"/>
              <p:cNvSpPr/>
              <p:nvPr/>
            </p:nvSpPr>
            <p:spPr>
              <a:xfrm>
                <a:off x="1253836" y="3952875"/>
                <a:ext cx="1036320" cy="914400"/>
              </a:xfrm>
              <a:prstGeom prst="wedgeRectCallout">
                <a:avLst>
                  <a:gd name="adj1" fmla="val 91467"/>
                  <a:gd name="adj2" fmla="val 51072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74" name="Picture 4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954" y="3987415"/>
              <a:ext cx="6858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6" name="Rectangle 55"/>
          <p:cNvSpPr/>
          <p:nvPr/>
        </p:nvSpPr>
        <p:spPr>
          <a:xfrm>
            <a:off x="1668671" y="116525"/>
            <a:ext cx="3437314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UTILITIES</a:t>
            </a:r>
          </a:p>
          <a:p>
            <a:pPr algn="ctr"/>
            <a:r>
              <a:rPr lang="en-US" sz="2000" dirty="0" smtClean="0"/>
              <a:t>Location-aware dispatch</a:t>
            </a:r>
            <a:endParaRPr lang="en-US" sz="2000" dirty="0"/>
          </a:p>
        </p:txBody>
      </p:sp>
      <p:sp>
        <p:nvSpPr>
          <p:cNvPr id="50" name="Rectangle 49"/>
          <p:cNvSpPr/>
          <p:nvPr/>
        </p:nvSpPr>
        <p:spPr>
          <a:xfrm>
            <a:off x="1666452" y="1335725"/>
            <a:ext cx="3437314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LOGISTICS</a:t>
            </a:r>
          </a:p>
          <a:p>
            <a:pPr algn="ctr"/>
            <a:r>
              <a:rPr lang="en-US" sz="2000" dirty="0" smtClean="0"/>
              <a:t>Asset tracking</a:t>
            </a:r>
            <a:endParaRPr lang="en-US" sz="2000" dirty="0"/>
          </a:p>
        </p:txBody>
      </p:sp>
      <p:sp>
        <p:nvSpPr>
          <p:cNvPr id="51" name="Rectangle 50"/>
          <p:cNvSpPr/>
          <p:nvPr/>
        </p:nvSpPr>
        <p:spPr>
          <a:xfrm>
            <a:off x="1675377" y="2554925"/>
            <a:ext cx="3437314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ADVERTISING</a:t>
            </a:r>
          </a:p>
          <a:p>
            <a:pPr algn="ctr"/>
            <a:r>
              <a:rPr lang="en-US" sz="2000" dirty="0" smtClean="0"/>
              <a:t>Proximity marketing</a:t>
            </a:r>
            <a:endParaRPr lang="en-US" sz="2000" dirty="0"/>
          </a:p>
        </p:txBody>
      </p:sp>
      <p:sp>
        <p:nvSpPr>
          <p:cNvPr id="52" name="Rectangle 51"/>
          <p:cNvSpPr/>
          <p:nvPr/>
        </p:nvSpPr>
        <p:spPr>
          <a:xfrm>
            <a:off x="1675377" y="3774125"/>
            <a:ext cx="3437314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BANKING</a:t>
            </a:r>
          </a:p>
          <a:p>
            <a:pPr algn="ctr"/>
            <a:r>
              <a:rPr lang="en-US" sz="2000" dirty="0" smtClean="0"/>
              <a:t>Fraud detection</a:t>
            </a:r>
            <a:endParaRPr lang="en-US" sz="2000" dirty="0"/>
          </a:p>
        </p:txBody>
      </p:sp>
      <p:sp>
        <p:nvSpPr>
          <p:cNvPr id="3" name="Oval 2"/>
          <p:cNvSpPr/>
          <p:nvPr/>
        </p:nvSpPr>
        <p:spPr>
          <a:xfrm>
            <a:off x="5309359" y="742950"/>
            <a:ext cx="3657600" cy="3657600"/>
          </a:xfrm>
          <a:prstGeom prst="ellipse">
            <a:avLst/>
          </a:prstGeom>
          <a:solidFill>
            <a:srgbClr val="000000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solidFill>
                  <a:srgbClr val="FFC000"/>
                </a:solidFill>
              </a:rPr>
              <a:t>Many more use cases across various business verticals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41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ccelerite">
      <a:dk1>
        <a:sysClr val="windowText" lastClr="000000"/>
      </a:dk1>
      <a:lt1>
        <a:sysClr val="window" lastClr="FFFFFF"/>
      </a:lt1>
      <a:dk2>
        <a:srgbClr val="11B895"/>
      </a:dk2>
      <a:lt2>
        <a:srgbClr val="D1D2D4"/>
      </a:lt2>
      <a:accent1>
        <a:srgbClr val="53CAB2"/>
      </a:accent1>
      <a:accent2>
        <a:srgbClr val="404041"/>
      </a:accent2>
      <a:accent3>
        <a:srgbClr val="2CABDF"/>
      </a:accent3>
      <a:accent4>
        <a:srgbClr val="EC4666"/>
      </a:accent4>
      <a:accent5>
        <a:srgbClr val="F9AF4C"/>
      </a:accent5>
      <a:accent6>
        <a:srgbClr val="0D5F7E"/>
      </a:accent6>
      <a:hlink>
        <a:srgbClr val="0000FF"/>
      </a:hlink>
      <a:folHlink>
        <a:srgbClr val="800080"/>
      </a:folHlink>
    </a:clrScheme>
    <a:fontScheme name="Accelerite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5AC1677BDBD64EAA229A6A3F84B0D1" ma:contentTypeVersion="0" ma:contentTypeDescription="Create a new document." ma:contentTypeScope="" ma:versionID="4ce9ad8a5f1b72d5a19ae3b82222b22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9AAB3D-F0FF-4A25-A16E-4AFF4C25F9A0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F74A04-CA33-4F49-B429-67107D645C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8B92353-D995-410A-93D0-4C0C5A1F9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24626</TotalTime>
  <Words>216</Words>
  <Application>Microsoft Office PowerPoint</Application>
  <PresentationFormat>On-screen Show (16:9)</PresentationFormat>
  <Paragraphs>45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Location-as-a-Service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Manager>Deodatta Deshpande</Manager>
  <Company>Accelerite</Company>
  <LinksUpToDate>false</LinksUpToDate>
  <SharedDoc>false</SharedDoc>
  <HyperlinkBase>http://accelerite.com/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Accelerite MWM with sneak peek</dc:title>
  <dc:subject>Accelerite MWM overview</dc:subject>
  <dc:creator>Dinesh Kherajani</dc:creator>
  <cp:keywords>MWM</cp:keywords>
  <cp:lastModifiedBy>Dinesh Kherajani</cp:lastModifiedBy>
  <cp:revision>582</cp:revision>
  <dcterms:created xsi:type="dcterms:W3CDTF">2014-06-12T06:57:13Z</dcterms:created>
  <dcterms:modified xsi:type="dcterms:W3CDTF">2016-02-24T12:46:00Z</dcterms:modified>
  <cp:category>Product overview</cp:category>
  <cp:contentStatus>Under review</cp:contentStatus>
  <cp:version>1.0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0x010100925AC1677BDBD64EAA229A6A3F84B0D1</vt:lpwstr>
  </property>
</Properties>
</file>