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429" r:id="rId2"/>
    <p:sldId id="439" r:id="rId3"/>
    <p:sldId id="332" r:id="rId4"/>
    <p:sldId id="430" r:id="rId5"/>
    <p:sldId id="435" r:id="rId6"/>
    <p:sldId id="441" r:id="rId7"/>
    <p:sldId id="442" r:id="rId8"/>
    <p:sldId id="438" r:id="rId9"/>
    <p:sldId id="370" r:id="rId10"/>
    <p:sldId id="444" r:id="rId11"/>
    <p:sldId id="445" r:id="rId12"/>
    <p:sldId id="44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  <a:srgbClr val="000000"/>
    <a:srgbClr val="66686D"/>
    <a:srgbClr val="53CAB2"/>
    <a:srgbClr val="F9AF4C"/>
    <a:srgbClr val="404040"/>
    <a:srgbClr val="996600"/>
    <a:srgbClr val="20AF80"/>
    <a:srgbClr val="2CA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461" autoAdjust="0"/>
  </p:normalViewPr>
  <p:slideViewPr>
    <p:cSldViewPr showGuides="1">
      <p:cViewPr varScale="1">
        <p:scale>
          <a:sx n="98" d="100"/>
          <a:sy n="98" d="100"/>
        </p:scale>
        <p:origin x="576" y="72"/>
      </p:cViewPr>
      <p:guideLst>
        <p:guide orient="horz" pos="2772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B0D3-8CBF-4911-9026-D44A5C066FF7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1B1D2-EFD3-47B0-B0C7-F51A37FFE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BFA-0E4D-41C5-B29F-BCA29538D6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3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673B-BC50-E947-90DC-8EFA86EAE5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673B-BC50-E947-90DC-8EFA86EAE5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B1D2-EFD3-47B0-B0C7-F51A37FFE8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4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95350"/>
            <a:ext cx="6781800" cy="110251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006180"/>
            <a:ext cx="6781800" cy="5285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bg-avatar-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37127"/>
            <a:ext cx="582223" cy="58222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752600" y="837758"/>
            <a:ext cx="0" cy="2705806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905000" y="2557279"/>
            <a:ext cx="6781800" cy="280391"/>
          </a:xfrm>
          <a:prstGeom prst="rect">
            <a:avLst/>
          </a:prstGeom>
        </p:spPr>
        <p:txBody>
          <a:bodyPr lIns="57150" tIns="28575" rIns="57150" bIns="28575" anchor="t"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1905000" y="2971536"/>
            <a:ext cx="6781800" cy="514614"/>
          </a:xfrm>
          <a:prstGeom prst="rect">
            <a:avLst/>
          </a:prstGeom>
        </p:spPr>
        <p:txBody>
          <a:bodyPr lIns="57150" tIns="28575" rIns="57150" bIns="28575" anchor="t"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5" name="Picture 14" descr="bg-logo-mai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00550"/>
            <a:ext cx="2659831" cy="4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>
          <a:xfrm>
            <a:off x="309562" y="895350"/>
            <a:ext cx="8524876" cy="385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4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>
          <a:xfrm>
            <a:off x="309562" y="900112"/>
            <a:ext cx="4041648" cy="388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2"/>
          </p:nvPr>
        </p:nvSpPr>
        <p:spPr>
          <a:xfrm>
            <a:off x="4772027" y="900112"/>
            <a:ext cx="4041648" cy="388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9561" y="938255"/>
            <a:ext cx="8524878" cy="355558"/>
          </a:xfrm>
          <a:prstGeom prst="rect">
            <a:avLst/>
          </a:prstGeom>
        </p:spPr>
        <p:txBody>
          <a:bodyPr lIns="91440" tIns="28575" rIns="91440" bIns="28575">
            <a:noAutofit/>
          </a:bodyPr>
          <a:lstStyle>
            <a:lvl1pPr marL="0" indent="0" algn="l">
              <a:buNone/>
              <a:defRPr sz="2000">
                <a:solidFill>
                  <a:srgbClr val="23AD84"/>
                </a:solidFill>
                <a:latin typeface="Montserrat" panose="02000505000000020004" pitchFamily="2" charset="0"/>
                <a:cs typeface="Montserrat" panose="02000505000000020004" pitchFamily="2" charset="0"/>
              </a:defRPr>
            </a:lvl1pPr>
            <a:lvl2pPr marL="2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2" name="Picture 11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309562" y="1352550"/>
            <a:ext cx="4041648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2"/>
          </p:nvPr>
        </p:nvSpPr>
        <p:spPr>
          <a:xfrm>
            <a:off x="4772027" y="1352550"/>
            <a:ext cx="4041648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8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D21-569A-4697-9A5F-54B0D407F951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313F-0285-46A9-B803-D7E4F66F97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8" r="-118"/>
          <a:stretch/>
        </p:blipFill>
        <p:spPr>
          <a:xfrm>
            <a:off x="0" y="-1"/>
            <a:ext cx="9144000" cy="51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9561" y="938255"/>
            <a:ext cx="8524878" cy="355558"/>
          </a:xfrm>
          <a:prstGeom prst="rect">
            <a:avLst/>
          </a:prstGeom>
        </p:spPr>
        <p:txBody>
          <a:bodyPr lIns="91440" tIns="28575" rIns="91440" bIns="28575">
            <a:noAutofit/>
          </a:bodyPr>
          <a:lstStyle>
            <a:lvl1pPr marL="0" indent="0" algn="l">
              <a:buNone/>
              <a:defRPr sz="2000">
                <a:solidFill>
                  <a:srgbClr val="23AD84"/>
                </a:solidFill>
                <a:latin typeface="Montserrat" panose="02000505000000020004" pitchFamily="2" charset="0"/>
                <a:cs typeface="Montserrat" panose="02000505000000020004" pitchFamily="2" charset="0"/>
              </a:defRPr>
            </a:lvl1pPr>
            <a:lvl2pPr marL="2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2" name="Picture 11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20346706"/>
              </p:ext>
            </p:extLst>
          </p:nvPr>
        </p:nvGraphicFramePr>
        <p:xfrm>
          <a:off x="309561" y="1423990"/>
          <a:ext cx="8477252" cy="335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1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1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10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One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Two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Three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Seven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Eight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Ten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>
                        <a:solidFill>
                          <a:srgbClr val="7F7F7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0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143125" y="1247069"/>
            <a:ext cx="0" cy="2705806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1395306"/>
            <a:ext cx="6305352" cy="6137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2381250" y="2060362"/>
            <a:ext cx="6334125" cy="18537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400">
                <a:solidFill>
                  <a:schemeClr val="accent2"/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0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314097"/>
            <a:ext cx="876653" cy="876653"/>
          </a:xfrm>
          <a:prstGeom prst="rect">
            <a:avLst/>
          </a:prstGeom>
        </p:spPr>
      </p:pic>
      <p:pic>
        <p:nvPicPr>
          <p:cNvPr id="10" name="Picture 9" descr="bg-logo-mai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4267615"/>
            <a:ext cx="2126451" cy="3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0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143125" y="1247069"/>
            <a:ext cx="0" cy="2705806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1750517"/>
            <a:ext cx="6305352" cy="6137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2381250" y="2415573"/>
            <a:ext cx="6334125" cy="18537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0"/>
            <a:endParaRPr lang="en-US" dirty="0" smtClean="0"/>
          </a:p>
        </p:txBody>
      </p:sp>
      <p:pic>
        <p:nvPicPr>
          <p:cNvPr id="10" name="Picture 9" descr="bg-logo-mai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4267615"/>
            <a:ext cx="2126451" cy="336201"/>
          </a:xfrm>
          <a:prstGeom prst="rect">
            <a:avLst/>
          </a:prstGeom>
        </p:spPr>
      </p:pic>
      <p:pic>
        <p:nvPicPr>
          <p:cNvPr id="7" name="Picture 6" descr="bg-avatar-sma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5" y="1760887"/>
            <a:ext cx="582223" cy="5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21" y="1521521"/>
            <a:ext cx="3867791" cy="3073102"/>
          </a:xfrm>
          <a:prstGeom prst="rect">
            <a:avLst/>
          </a:prstGeom>
        </p:spPr>
        <p:txBody>
          <a:bodyPr/>
          <a:lstStyle>
            <a:lvl1pPr marL="257077" indent="-257077">
              <a:buClr>
                <a:srgbClr val="31B86D"/>
              </a:buClr>
              <a:buFont typeface="Lucida Grande"/>
              <a:buChar char="❯"/>
              <a:defRPr sz="16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556999" indent="-214230">
              <a:buClr>
                <a:srgbClr val="31B86D"/>
              </a:buClr>
              <a:buFont typeface="Lucida Grande"/>
              <a:buChar char="❯"/>
              <a:defRPr sz="15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2pPr>
            <a:lvl3pPr marL="856922" indent="-171384">
              <a:buClr>
                <a:srgbClr val="31B86D"/>
              </a:buClr>
              <a:buFont typeface="Lucida Grande"/>
              <a:buChar char="❯"/>
              <a:defRPr sz="14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3pPr>
            <a:lvl4pPr marL="1199690" indent="-171384">
              <a:buClr>
                <a:srgbClr val="31B86D"/>
              </a:buClr>
              <a:buFont typeface="Lucida Grande"/>
              <a:buChar char="❯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4pPr>
            <a:lvl5pPr marL="1542460" indent="-171384">
              <a:buClr>
                <a:srgbClr val="31B86D"/>
              </a:buClr>
              <a:buFont typeface="Lucida Grande"/>
              <a:buChar char="❯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99060" y="821619"/>
            <a:ext cx="8187743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 userDrawn="1"/>
        </p:nvSpPr>
        <p:spPr>
          <a:xfrm>
            <a:off x="3424601" y="4777578"/>
            <a:ext cx="5333999" cy="133893"/>
          </a:xfrm>
          <a:prstGeom prst="rect">
            <a:avLst/>
          </a:prstGeom>
          <a:noFill/>
        </p:spPr>
        <p:txBody>
          <a:bodyPr lIns="48198" tIns="24099" rIns="48198" bIns="24099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5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r>
              <a:rPr lang="en-US" sz="500" baseline="0" dirty="0" smtClean="0">
                <a:solidFill>
                  <a:srgbClr val="7F7F7F"/>
                </a:solidFill>
                <a:latin typeface="Open Sans"/>
                <a:cs typeface="Open Sans"/>
              </a:rPr>
              <a:t> </a:t>
            </a:r>
            <a:endParaRPr lang="en-US" sz="5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pic>
        <p:nvPicPr>
          <p:cNvPr id="17" name="Picture 16" descr="bg-avatar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26" y="0"/>
            <a:ext cx="445874" cy="68450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99058" y="333821"/>
            <a:ext cx="7309485" cy="57074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313131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0"/>
          </p:nvPr>
        </p:nvSpPr>
        <p:spPr>
          <a:xfrm>
            <a:off x="510220" y="945386"/>
            <a:ext cx="7298323" cy="506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3AD84"/>
                </a:solidFill>
                <a:latin typeface="Montserrat-Bold"/>
                <a:cs typeface="Montserrat-Bold"/>
              </a:defRPr>
            </a:lvl1pPr>
            <a:lvl2pPr marL="24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784701" y="1521521"/>
            <a:ext cx="3867791" cy="307310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B86D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685669" indent="-342900">
              <a:buClr>
                <a:srgbClr val="31B86D"/>
              </a:buClr>
              <a:buFont typeface="Arial" panose="020B0604020202020204" pitchFamily="34" charset="0"/>
              <a:buChar char="•"/>
              <a:defRPr sz="15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2pPr>
            <a:lvl3pPr marL="1028438" indent="-342900">
              <a:buClr>
                <a:srgbClr val="31B86D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3pPr>
            <a:lvl4pPr marL="1371206" indent="-342900">
              <a:buClr>
                <a:srgbClr val="31B86D"/>
              </a:buClr>
              <a:buFont typeface="Arial" panose="020B0604020202020204" pitchFamily="34" charset="0"/>
              <a:buChar char="•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4pPr>
            <a:lvl5pPr marL="1713976" indent="-342900">
              <a:buClr>
                <a:srgbClr val="31B86D"/>
              </a:buClr>
              <a:buFont typeface="Arial" panose="020B0604020202020204" pitchFamily="34" charset="0"/>
              <a:buChar char="•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2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05"/>
          <a:stretch/>
        </p:blipFill>
        <p:spPr>
          <a:xfrm>
            <a:off x="-12700" y="-24017"/>
            <a:ext cx="9144000" cy="518364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71370" y="359195"/>
            <a:ext cx="5943600" cy="3383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71713" y="358775"/>
            <a:ext cx="5943600" cy="3382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Title&amp;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084818"/>
            <a:ext cx="6172200" cy="110251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195648"/>
            <a:ext cx="6172200" cy="5285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bg-avatar-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1760888"/>
            <a:ext cx="582223" cy="58222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43125" y="837758"/>
            <a:ext cx="0" cy="2705806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g-logo-mai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69" y="4208619"/>
            <a:ext cx="2659831" cy="4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2" t="6531" r="84164" b="8089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6" y="802278"/>
            <a:ext cx="1828992" cy="360045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45000" endPos="9000" dist="508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0" y="802278"/>
            <a:ext cx="1828992" cy="360045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45000" endPos="9000" dist="508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802278"/>
            <a:ext cx="1828992" cy="360045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45000" endPos="9000" dist="50800" dir="5400000" sy="-100000" algn="bl" rotWithShape="0"/>
          </a:effectLst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32" y="1106698"/>
            <a:ext cx="1645920" cy="2926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719296" y="1106698"/>
            <a:ext cx="1645920" cy="2926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628640" y="1106698"/>
            <a:ext cx="1645920" cy="29260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5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ing - Avat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lea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48" y="2151697"/>
            <a:ext cx="840105" cy="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-avatar-sma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27" y="1809750"/>
            <a:ext cx="582223" cy="58222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143125" y="1524000"/>
            <a:ext cx="0" cy="2705806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1250" y="1672236"/>
            <a:ext cx="6305352" cy="613764"/>
          </a:xfrm>
          <a:prstGeom prst="rect">
            <a:avLst/>
          </a:prstGeom>
        </p:spPr>
        <p:txBody>
          <a:bodyPr lIns="57150" tIns="28575" rIns="57150" bIns="28575" anchor="ctr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2381250" y="2337292"/>
            <a:ext cx="6334125" cy="1853708"/>
          </a:xfrm>
          <a:prstGeom prst="rect">
            <a:avLst/>
          </a:prstGeom>
        </p:spPr>
        <p:txBody>
          <a:bodyPr lIns="57150" tIns="28575" rIns="57150" bIns="28575" anchor="t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375"/>
              </a:spcAft>
              <a:buNone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860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-logo-mai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0" y="2256115"/>
            <a:ext cx="3992740" cy="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2550"/>
            <a:ext cx="7772400" cy="1143000"/>
          </a:xfrm>
        </p:spPr>
        <p:txBody>
          <a:bodyPr anchor="b">
            <a:normAutofit/>
          </a:bodyPr>
          <a:lstStyle>
            <a:lvl1pPr algn="ctr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7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2550"/>
            <a:ext cx="7772400" cy="1143000"/>
          </a:xfrm>
        </p:spPr>
        <p:txBody>
          <a:bodyPr anchor="b"/>
          <a:lstStyle>
            <a:lvl1pPr algn="ctr">
              <a:defRPr lang="en-US" sz="3600" b="1" kern="1200" cap="none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47950"/>
            <a:ext cx="7772400" cy="581025"/>
          </a:xfrm>
        </p:spPr>
        <p:txBody>
          <a:bodyPr anchor="t" anchorCtr="0"/>
          <a:lstStyle>
            <a:lvl1pPr marL="0" indent="0" algn="ctr">
              <a:buNone/>
              <a:defRPr lang="en-US" sz="2800" kern="1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55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52550"/>
            <a:ext cx="7772400" cy="1143000"/>
          </a:xfrm>
        </p:spPr>
        <p:txBody>
          <a:bodyPr anchor="b"/>
          <a:lstStyle>
            <a:lvl1pPr marL="0" indent="0" algn="ctr">
              <a:buClr>
                <a:srgbClr val="31B86D"/>
              </a:buClr>
              <a:buFont typeface="Arial" panose="020B0604020202020204" pitchFamily="34" charset="0"/>
              <a:buNone/>
              <a:defRPr lang="en-US" sz="3600" b="1" kern="1200" cap="none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9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9561" y="938255"/>
            <a:ext cx="8524878" cy="355558"/>
          </a:xfrm>
          <a:prstGeom prst="rect">
            <a:avLst/>
          </a:prstGeom>
        </p:spPr>
        <p:txBody>
          <a:bodyPr lIns="91440" tIns="28575" rIns="91440" bIns="28575">
            <a:noAutofit/>
          </a:bodyPr>
          <a:lstStyle>
            <a:lvl1pPr marL="0" indent="0" algn="l">
              <a:buNone/>
              <a:defRPr sz="2000">
                <a:solidFill>
                  <a:srgbClr val="23AD84"/>
                </a:solidFill>
                <a:latin typeface="Montserrat" panose="02000505000000020004" pitchFamily="2" charset="0"/>
                <a:cs typeface="Montserrat" panose="02000505000000020004" pitchFamily="2" charset="0"/>
              </a:defRPr>
            </a:lvl1pPr>
            <a:lvl2pPr marL="2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>
          <a:xfrm>
            <a:off x="309562" y="1352550"/>
            <a:ext cx="852487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5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" y="252655"/>
            <a:ext cx="8540496" cy="56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899159"/>
            <a:ext cx="85404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8D21-569A-4697-9A5F-54B0D407F951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359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313F-0285-46A9-B803-D7E4F66F97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6" r:id="rId3"/>
    <p:sldLayoutId id="2147483676" r:id="rId4"/>
    <p:sldLayoutId id="2147483661" r:id="rId5"/>
    <p:sldLayoutId id="2147483667" r:id="rId6"/>
    <p:sldLayoutId id="2147483668" r:id="rId7"/>
    <p:sldLayoutId id="2147483669" r:id="rId8"/>
    <p:sldLayoutId id="2147483650" r:id="rId9"/>
    <p:sldLayoutId id="2147483675" r:id="rId10"/>
    <p:sldLayoutId id="2147483652" r:id="rId11"/>
    <p:sldLayoutId id="2147483670" r:id="rId12"/>
    <p:sldLayoutId id="2147483684" r:id="rId13"/>
    <p:sldLayoutId id="2147483685" r:id="rId14"/>
    <p:sldLayoutId id="2147483673" r:id="rId15"/>
    <p:sldLayoutId id="2147483671" r:id="rId16"/>
    <p:sldLayoutId id="2147483672" r:id="rId17"/>
    <p:sldLayoutId id="2147483679" r:id="rId18"/>
    <p:sldLayoutId id="2147483681" r:id="rId19"/>
    <p:sldLayoutId id="2147483683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1752" indent="-301752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9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1pPr>
      <a:lvl2pPr marL="576072" indent="-256032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8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2pPr>
      <a:lvl3pPr marL="804672" indent="-201168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6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3pPr>
      <a:lvl4pPr marL="1097280" indent="-201168" algn="l" defTabSz="914400" rtl="0" eaLnBrk="1" latinLnBrk="0" hangingPunct="1">
        <a:spcBef>
          <a:spcPts val="336"/>
        </a:spcBef>
        <a:buClr>
          <a:schemeClr val="tx2"/>
        </a:buClr>
        <a:buFont typeface="Lucida Grande"/>
        <a:buChar char="❯"/>
        <a:defRPr lang="en-US" sz="14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4pPr>
      <a:lvl5pPr marL="1371600" indent="-201168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200" kern="1200" dirty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11984"/>
          <a:stretch/>
        </p:blipFill>
        <p:spPr>
          <a:xfrm>
            <a:off x="0" y="0"/>
            <a:ext cx="9143999" cy="4114799"/>
          </a:xfrm>
        </p:spPr>
      </p:pic>
      <p:sp>
        <p:nvSpPr>
          <p:cNvPr id="7" name="Rectangle 6"/>
          <p:cNvSpPr/>
          <p:nvPr/>
        </p:nvSpPr>
        <p:spPr>
          <a:xfrm>
            <a:off x="0" y="4095750"/>
            <a:ext cx="9144000" cy="10477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32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Mobile Workforce Management</a:t>
            </a:r>
            <a:endParaRPr lang="en-US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5" y="4208144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25771" cy="5238750"/>
          </a:xfrm>
          <a:prstGeom prst="rect">
            <a:avLst/>
          </a:prstGeom>
          <a:solidFill>
            <a:schemeClr val="tx1">
              <a:lumMod val="85000"/>
              <a:lumOff val="15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91200" y="3052758"/>
            <a:ext cx="685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1119287"/>
            <a:ext cx="685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33400" y="361950"/>
            <a:ext cx="2286000" cy="1514675"/>
          </a:xfrm>
          <a:prstGeom prst="roundRect">
            <a:avLst/>
          </a:prstGeom>
          <a:solidFill>
            <a:schemeClr val="accent3"/>
          </a:solidFill>
          <a:ln w="177800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24099" rIns="48198" bIns="24099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MWM</a:t>
            </a:r>
            <a:r>
              <a:rPr lang="en-US" sz="1600" dirty="0">
                <a:solidFill>
                  <a:schemeClr val="bg1"/>
                </a:solidFill>
              </a:rPr>
              <a:t> is a cloud-based field workforce </a:t>
            </a:r>
            <a:r>
              <a:rPr lang="en-US" sz="1600" dirty="0" smtClean="0">
                <a:solidFill>
                  <a:schemeClr val="bg1"/>
                </a:solidFill>
              </a:rPr>
              <a:t>management platform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361950"/>
            <a:ext cx="2286000" cy="1514675"/>
          </a:xfrm>
          <a:prstGeom prst="roundRect">
            <a:avLst/>
          </a:prstGeom>
          <a:solidFill>
            <a:schemeClr val="accent4"/>
          </a:solidFill>
          <a:ln w="177800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24099" rIns="48198" bIns="24099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Helps enhance productivity, reduce costs and increase customer satisfaction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77000" y="361950"/>
            <a:ext cx="2286000" cy="1514675"/>
          </a:xfrm>
          <a:prstGeom prst="roundRect">
            <a:avLst/>
          </a:prstGeom>
          <a:solidFill>
            <a:schemeClr val="accent5"/>
          </a:solidFill>
          <a:ln w="177800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24099" rIns="48198" bIns="24099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Provides you an edge over competition and accelerates growth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7519" y="2295421"/>
            <a:ext cx="2286000" cy="1514675"/>
          </a:xfrm>
          <a:prstGeom prst="roundRect">
            <a:avLst/>
          </a:prstGeom>
          <a:solidFill>
            <a:schemeClr val="tx2"/>
          </a:solidFill>
          <a:ln w="177800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24099" rIns="48198" bIns="24099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Quick and easy </a:t>
            </a:r>
            <a:r>
              <a:rPr lang="en-US" sz="1600" dirty="0" smtClean="0">
                <a:solidFill>
                  <a:schemeClr val="bg1"/>
                </a:solidFill>
              </a:rPr>
              <a:t>onboarding with ready customizations for rapid time to value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2295421"/>
            <a:ext cx="2286000" cy="1514675"/>
          </a:xfrm>
          <a:prstGeom prst="roundRect">
            <a:avLst/>
          </a:prstGeom>
          <a:solidFill>
            <a:schemeClr val="accent6"/>
          </a:solidFill>
          <a:ln w="177800"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24099" rIns="48198" bIns="24099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Flexible model – pay as you grow (elastic entry &amp; exit)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000" y="2295421"/>
            <a:ext cx="2286000" cy="1514675"/>
          </a:xfrm>
          <a:prstGeom prst="roundRect">
            <a:avLst/>
          </a:prstGeom>
          <a:solidFill>
            <a:schemeClr val="bg1"/>
          </a:solidFill>
          <a:ln w="177800">
            <a:solidFill>
              <a:schemeClr val="bg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24099" rIns="48198" bIns="24099"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Ask for a 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trial today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019550"/>
            <a:ext cx="9144000" cy="12192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Onboard MWM Today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91200" y="1119287"/>
            <a:ext cx="685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53519" y="3052758"/>
            <a:ext cx="685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38750"/>
          </a:xfrm>
          <a:prstGeom prst="rect">
            <a:avLst/>
          </a:prstGeom>
          <a:solidFill>
            <a:srgbClr val="262626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4704" y="334654"/>
            <a:ext cx="3505200" cy="46655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2960" rIns="36576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Real-time location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Historic location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Create and associate geo-fences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Setup and receive geo-fence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/>
              <a:t>Timesheet </a:t>
            </a:r>
            <a:r>
              <a:rPr lang="en-US" sz="1600" strike="sngStrike" dirty="0" smtClean="0"/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 paperless with mobile </a:t>
            </a:r>
            <a:r>
              <a:rPr lang="en-US" sz="1600" dirty="0" smtClean="0"/>
              <a:t>timesheets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Flexibility for field staff to use either feature phone (SMS) or </a:t>
            </a:r>
            <a:r>
              <a:rPr lang="en-US" sz="1600" dirty="0" smtClean="0"/>
              <a:t>smartphone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34704" y="334654"/>
            <a:ext cx="3505200" cy="66845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MWM Basic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11303" y="228600"/>
            <a:ext cx="4599297" cy="47815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296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MWM 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Create and update customer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Record service tasks for a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Dispatch tasks efficiently based on location and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Capture task information on field including customer location and service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Proximity alerts and navigational assistance for field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Capture images on field and update task status on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Real-time task status information for office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Field staff productivity and other insightful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nd many more…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011303" y="211256"/>
            <a:ext cx="4599297" cy="66845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MWM Standard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-152400" y="3943350"/>
            <a:ext cx="3733800" cy="973256"/>
          </a:xfrm>
          <a:prstGeom prst="foldedCorner">
            <a:avLst/>
          </a:prstGeom>
          <a:solidFill>
            <a:srgbClr val="FFFFFF">
              <a:alpha val="83922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MWM Offerings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2" y="4095750"/>
            <a:ext cx="853878" cy="853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76750"/>
            <a:ext cx="3041884" cy="48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606837"/>
            <a:ext cx="299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</a:rPr>
              <a:t>m</a:t>
            </a:r>
            <a:r>
              <a:rPr lang="en-IN" sz="2000" dirty="0" smtClean="0">
                <a:solidFill>
                  <a:schemeClr val="bg1"/>
                </a:solidFill>
              </a:rPr>
              <a:t>wm.accelerite.com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4900" y="2076450"/>
            <a:ext cx="6934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mwm@accelerite.com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5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1"/>
          <a:stretch/>
        </p:blipFill>
        <p:spPr>
          <a:xfrm>
            <a:off x="0" y="0"/>
            <a:ext cx="9144000" cy="60616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5271319"/>
          </a:xfrm>
          <a:prstGeom prst="rect">
            <a:avLst/>
          </a:prstGeom>
          <a:solidFill>
            <a:srgbClr val="262626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9782" y="371475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Optimally managing your field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5315" y="51044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your business with minimum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3231472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field service for customer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304800" y="303295"/>
            <a:ext cx="2819400" cy="2704185"/>
          </a:xfrm>
          <a:prstGeom prst="ellipse">
            <a:avLst/>
          </a:prstGeom>
          <a:solidFill>
            <a:srgbClr val="000000">
              <a:alpha val="78824"/>
            </a:srgbClr>
          </a:solidFill>
          <a:ln w="165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Drivers for success of field business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56471" y="2641720"/>
            <a:ext cx="731520" cy="731520"/>
            <a:chOff x="3375871" y="2603145"/>
            <a:chExt cx="731520" cy="731520"/>
          </a:xfrm>
        </p:grpSpPr>
        <p:sp>
          <p:nvSpPr>
            <p:cNvPr id="43" name="Oval 42"/>
            <p:cNvSpPr/>
            <p:nvPr/>
          </p:nvSpPr>
          <p:spPr>
            <a:xfrm>
              <a:off x="3375871" y="260314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" descr="C:\Users\dinesh_kherajani\AppData\Local\Microsoft\Windows\Temporary Internet Files\Content.IE5\95C7X1P4\icon_17542[1].png"/>
            <p:cNvPicPr>
              <a:picLocks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48400" y="2744469"/>
              <a:ext cx="555643" cy="40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348740" y="57150"/>
            <a:ext cx="731520" cy="731520"/>
            <a:chOff x="1003877" y="3859530"/>
            <a:chExt cx="731520" cy="731520"/>
          </a:xfrm>
        </p:grpSpPr>
        <p:sp>
          <p:nvSpPr>
            <p:cNvPr id="46" name="Oval 45"/>
            <p:cNvSpPr/>
            <p:nvPr/>
          </p:nvSpPr>
          <p:spPr>
            <a:xfrm>
              <a:off x="1003877" y="3859530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7" name="Picture 2" descr="C:\Users\dinesh_kherajani\AppData\Local\Microsoft\Windows\Temporary Internet Files\Content.IE5\RXQXN7MU\icon-seedling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811" y="4020464"/>
              <a:ext cx="409651" cy="40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2697367" y="1349435"/>
            <a:ext cx="731520" cy="731520"/>
            <a:chOff x="1003877" y="2461260"/>
            <a:chExt cx="731520" cy="731520"/>
          </a:xfrm>
        </p:grpSpPr>
        <p:sp>
          <p:nvSpPr>
            <p:cNvPr id="49" name="Oval 48"/>
            <p:cNvSpPr/>
            <p:nvPr/>
          </p:nvSpPr>
          <p:spPr>
            <a:xfrm>
              <a:off x="1003877" y="2461260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5" descr="C:\Users\dinesh_kherajani\AppData\Local\Microsoft\Windows\Temporary Internet Files\Content.IE5\YA99E86A\180px-Smiley.svg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811" y="2622194"/>
              <a:ext cx="409651" cy="40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Elbow Connector 5"/>
          <p:cNvCxnSpPr>
            <a:stCxn id="46" idx="7"/>
            <a:endCxn id="26" idx="1"/>
          </p:cNvCxnSpPr>
          <p:nvPr/>
        </p:nvCxnSpPr>
        <p:spPr>
          <a:xfrm rot="16200000" flipH="1">
            <a:off x="3583242" y="-1445833"/>
            <a:ext cx="1031961" cy="4252184"/>
          </a:xfrm>
          <a:prstGeom prst="bentConnector4">
            <a:avLst>
              <a:gd name="adj1" fmla="val -5955"/>
              <a:gd name="adj2" fmla="val 5126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0"/>
            <a:endCxn id="43" idx="4"/>
          </p:cNvCxnSpPr>
          <p:nvPr/>
        </p:nvCxnSpPr>
        <p:spPr>
          <a:xfrm rot="16200000" flipV="1">
            <a:off x="2216052" y="2879419"/>
            <a:ext cx="341510" cy="1329151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9" idx="5"/>
            <a:endCxn id="31" idx="0"/>
          </p:cNvCxnSpPr>
          <p:nvPr/>
        </p:nvCxnSpPr>
        <p:spPr>
          <a:xfrm rot="16200000" flipH="1">
            <a:off x="4842056" y="453528"/>
            <a:ext cx="1257646" cy="4298242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/>
          <p:cNvSpPr/>
          <p:nvPr/>
        </p:nvSpPr>
        <p:spPr>
          <a:xfrm flipH="1">
            <a:off x="3157602" y="745106"/>
            <a:ext cx="1694985" cy="1356852"/>
          </a:xfrm>
          <a:prstGeom prst="round2DiagRect">
            <a:avLst>
              <a:gd name="adj1" fmla="val 0"/>
              <a:gd name="adj2" fmla="val 167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 Diagonal Corner Rectangle 44"/>
          <p:cNvSpPr/>
          <p:nvPr/>
        </p:nvSpPr>
        <p:spPr>
          <a:xfrm flipV="1">
            <a:off x="1600251" y="2137260"/>
            <a:ext cx="1732547" cy="1533075"/>
          </a:xfrm>
          <a:prstGeom prst="round2DiagRect">
            <a:avLst>
              <a:gd name="adj1" fmla="val 0"/>
              <a:gd name="adj2" fmla="val 1674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 rot="10800000" flipV="1">
            <a:off x="1058677" y="2137260"/>
            <a:ext cx="2274121" cy="1713795"/>
          </a:xfrm>
          <a:prstGeom prst="round2DiagRect">
            <a:avLst>
              <a:gd name="adj1" fmla="val 16667"/>
              <a:gd name="adj2" fmla="val 1674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the skills utilization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field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5978049" y="2533007"/>
            <a:ext cx="1828800" cy="135685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 Diagonal Corner Rectangle 38"/>
          <p:cNvSpPr/>
          <p:nvPr/>
        </p:nvSpPr>
        <p:spPr>
          <a:xfrm>
            <a:off x="5390665" y="1114946"/>
            <a:ext cx="1828800" cy="9538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1262513" y="940699"/>
            <a:ext cx="1828800" cy="1144226"/>
          </a:xfrm>
          <a:prstGeom prst="round2DiagRect">
            <a:avLst>
              <a:gd name="adj1" fmla="val 0"/>
              <a:gd name="adj2" fmla="val 1674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762741" y="606967"/>
            <a:ext cx="2328572" cy="1477958"/>
          </a:xfrm>
          <a:prstGeom prst="round2DiagRect">
            <a:avLst>
              <a:gd name="adj1" fmla="val 16667"/>
              <a:gd name="adj2" fmla="val 1674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better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visibility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activity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 flipH="1">
            <a:off x="3157602" y="219080"/>
            <a:ext cx="2144651" cy="1882878"/>
          </a:xfrm>
          <a:prstGeom prst="round2DiagRect">
            <a:avLst>
              <a:gd name="adj1" fmla="val 14269"/>
              <a:gd name="adj2" fmla="val 137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available/idle field workforce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3785214" y="2533008"/>
            <a:ext cx="1828800" cy="1356852"/>
          </a:xfrm>
          <a:prstGeom prst="round2DiagRect">
            <a:avLst>
              <a:gd name="adj1" fmla="val 0"/>
              <a:gd name="adj2" fmla="val 16747"/>
            </a:avLst>
          </a:prstGeom>
          <a:solidFill>
            <a:srgbClr val="2626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3404214" y="2137260"/>
            <a:ext cx="2209800" cy="1752600"/>
          </a:xfrm>
          <a:prstGeom prst="round2DiagRect">
            <a:avLst>
              <a:gd name="adj1" fmla="val 16667"/>
              <a:gd name="adj2" fmla="val 16747"/>
            </a:avLst>
          </a:prstGeom>
          <a:solidFill>
            <a:srgbClr val="2626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the ever-increasing costs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field workforce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5695827" y="2137260"/>
            <a:ext cx="2111022" cy="1752599"/>
          </a:xfrm>
          <a:prstGeom prst="round2DiagRect">
            <a:avLst>
              <a:gd name="adj1" fmla="val 11130"/>
              <a:gd name="adj2" fmla="val 1175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improve customer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field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5390665" y="203344"/>
            <a:ext cx="2283179" cy="1871590"/>
          </a:xfrm>
          <a:prstGeom prst="round2DiagRect">
            <a:avLst>
              <a:gd name="adj1" fmla="val 20346"/>
              <a:gd name="adj2" fmla="val 1797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productivity and efficiency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my field workforce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3" descr="D:\Muttayya Works\accelerite\PPT\Radia Overview\design images\question mark in circle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4" y="3125664"/>
            <a:ext cx="694745" cy="694746"/>
          </a:xfrm>
          <a:prstGeom prst="ellipse">
            <a:avLst/>
          </a:prstGeom>
          <a:solidFill>
            <a:srgbClr val="FFFFFF"/>
          </a:solidFill>
          <a:effectLst/>
          <a:extLst/>
        </p:spPr>
      </p:pic>
      <p:pic>
        <p:nvPicPr>
          <p:cNvPr id="42" name="Picture 3" descr="D:\Muttayya Works\accelerite\PPT\Radia Overview\design images\question mark in circ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67" y="3334081"/>
            <a:ext cx="640080" cy="6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Muttayya Works\accelerite\PPT\Radia Overview\design images\question mark in circle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42" y="1821971"/>
            <a:ext cx="505925" cy="505926"/>
          </a:xfrm>
          <a:prstGeom prst="ellipse">
            <a:avLst/>
          </a:prstGeom>
          <a:solidFill>
            <a:srgbClr val="FFFFFF"/>
          </a:solidFill>
          <a:effectLst/>
          <a:extLst/>
        </p:spPr>
      </p:pic>
      <p:pic>
        <p:nvPicPr>
          <p:cNvPr id="44" name="Picture 3" descr="D:\Muttayya Works\accelerite\PPT\Radia Overview\design images\question mark in circle.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39" y="197874"/>
            <a:ext cx="779175" cy="779176"/>
          </a:xfrm>
          <a:prstGeom prst="ellipse">
            <a:avLst/>
          </a:prstGeom>
          <a:solidFill>
            <a:srgbClr val="FFFFFF"/>
          </a:solidFill>
          <a:extLst/>
        </p:spPr>
      </p:pic>
      <p:pic>
        <p:nvPicPr>
          <p:cNvPr id="23" name="Picture 3" descr="D:\Muttayya Works\accelerite\PPT\Radia Overview\design images\question mark in circle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55" y="-3008"/>
            <a:ext cx="694745" cy="694746"/>
          </a:xfrm>
          <a:prstGeom prst="ellipse">
            <a:avLst/>
          </a:prstGeom>
          <a:solidFill>
            <a:srgbClr val="FFFFFF"/>
          </a:solidFill>
          <a:extLst/>
        </p:spPr>
      </p:pic>
      <p:sp>
        <p:nvSpPr>
          <p:cNvPr id="30" name="Rectangle 29"/>
          <p:cNvSpPr/>
          <p:nvPr/>
        </p:nvSpPr>
        <p:spPr>
          <a:xfrm>
            <a:off x="0" y="4019550"/>
            <a:ext cx="9144000" cy="12192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Challenges in Managing Field Workforce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11984"/>
          <a:stretch/>
        </p:blipFill>
        <p:spPr>
          <a:xfrm>
            <a:off x="0" y="0"/>
            <a:ext cx="9143999" cy="4114799"/>
          </a:xfrm>
        </p:spPr>
      </p:pic>
      <p:sp>
        <p:nvSpPr>
          <p:cNvPr id="7" name="Rectangle 6"/>
          <p:cNvSpPr/>
          <p:nvPr/>
        </p:nvSpPr>
        <p:spPr>
          <a:xfrm>
            <a:off x="0" y="3799523"/>
            <a:ext cx="9144000" cy="14287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3200" dirty="0" smtClean="0">
                <a:solidFill>
                  <a:schemeClr val="accent5"/>
                </a:solidFill>
              </a:rPr>
              <a:t>Mobile Workforce Management (MWM)</a:t>
            </a:r>
          </a:p>
          <a:p>
            <a:pPr algn="r"/>
            <a:r>
              <a:rPr lang="en-US" sz="2000" dirty="0" smtClean="0"/>
              <a:t>Empower your field workforce &amp; transform your business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" y="4018597"/>
            <a:ext cx="991553" cy="9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8750"/>
          </a:xfrm>
          <a:prstGeom prst="rect">
            <a:avLst/>
          </a:prstGeom>
          <a:solidFill>
            <a:schemeClr val="tx1">
              <a:lumMod val="85000"/>
              <a:lumOff val="15000"/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62" y="269184"/>
            <a:ext cx="1188720" cy="1188720"/>
          </a:xfrm>
          <a:prstGeom prst="ellipse">
            <a:avLst/>
          </a:prstGeom>
          <a:solidFill>
            <a:schemeClr val="tx2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3638550"/>
            <a:ext cx="1188720" cy="1188720"/>
          </a:xfrm>
          <a:prstGeom prst="ellipse">
            <a:avLst/>
          </a:prstGeom>
          <a:solidFill>
            <a:schemeClr val="accent6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62" y="3638550"/>
            <a:ext cx="1188720" cy="1188720"/>
          </a:xfrm>
          <a:prstGeom prst="ellipse">
            <a:avLst/>
          </a:prstGeom>
          <a:solidFill>
            <a:schemeClr val="accent3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43800" y="269184"/>
            <a:ext cx="1188720" cy="1188720"/>
          </a:xfrm>
          <a:prstGeom prst="ellipse">
            <a:avLst/>
          </a:prstGeom>
          <a:solidFill>
            <a:schemeClr val="accent4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0"/>
            <a:endCxn id="11" idx="0"/>
          </p:cNvCxnSpPr>
          <p:nvPr/>
        </p:nvCxnSpPr>
        <p:spPr>
          <a:xfrm flipH="1">
            <a:off x="914422" y="269184"/>
            <a:ext cx="7223738" cy="0"/>
          </a:xfrm>
          <a:prstGeom prst="line">
            <a:avLst/>
          </a:prstGeom>
          <a:ln w="2540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2"/>
            <a:endCxn id="11" idx="2"/>
          </p:cNvCxnSpPr>
          <p:nvPr/>
        </p:nvCxnSpPr>
        <p:spPr>
          <a:xfrm flipV="1">
            <a:off x="320062" y="863544"/>
            <a:ext cx="0" cy="3369366"/>
          </a:xfrm>
          <a:prstGeom prst="line">
            <a:avLst/>
          </a:prstGeom>
          <a:ln w="2540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6"/>
            <a:endCxn id="12" idx="6"/>
          </p:cNvCxnSpPr>
          <p:nvPr/>
        </p:nvCxnSpPr>
        <p:spPr>
          <a:xfrm>
            <a:off x="8732520" y="863544"/>
            <a:ext cx="0" cy="3369366"/>
          </a:xfrm>
          <a:prstGeom prst="line">
            <a:avLst/>
          </a:prstGeom>
          <a:ln w="2540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4"/>
            <a:endCxn id="12" idx="4"/>
          </p:cNvCxnSpPr>
          <p:nvPr/>
        </p:nvCxnSpPr>
        <p:spPr>
          <a:xfrm>
            <a:off x="914422" y="4827270"/>
            <a:ext cx="7223738" cy="0"/>
          </a:xfrm>
          <a:prstGeom prst="line">
            <a:avLst/>
          </a:prstGeom>
          <a:ln w="2540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931931" y="1785848"/>
            <a:ext cx="1188720" cy="1188720"/>
          </a:xfrm>
          <a:prstGeom prst="ellipse">
            <a:avLst/>
          </a:prstGeom>
          <a:solidFill>
            <a:schemeClr val="tx1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4" descr="C:\Users\dinesh_kherajani\AppData\Local\Microsoft\Windows\Temporary Internet Files\Content.IE5\95C7X1P4\icon_17542[1]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6223" y="2151608"/>
            <a:ext cx="6201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/>
          <p:cNvCxnSpPr/>
          <p:nvPr/>
        </p:nvCxnSpPr>
        <p:spPr>
          <a:xfrm flipH="1">
            <a:off x="7877558" y="1447802"/>
            <a:ext cx="267271" cy="703806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12" idx="2"/>
          </p:cNvCxnSpPr>
          <p:nvPr/>
        </p:nvCxnSpPr>
        <p:spPr>
          <a:xfrm>
            <a:off x="6477000" y="4232910"/>
            <a:ext cx="1066800" cy="0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1" idx="6"/>
          </p:cNvCxnSpPr>
          <p:nvPr/>
        </p:nvCxnSpPr>
        <p:spPr>
          <a:xfrm flipV="1">
            <a:off x="1508782" y="853735"/>
            <a:ext cx="1021081" cy="9809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3" idx="0"/>
          </p:cNvCxnSpPr>
          <p:nvPr/>
        </p:nvCxnSpPr>
        <p:spPr>
          <a:xfrm flipH="1">
            <a:off x="914422" y="2960133"/>
            <a:ext cx="228578" cy="678417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220147" y="3005279"/>
            <a:ext cx="463785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Mobile Workforce Management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Cloud-based field service management platform</a:t>
            </a:r>
            <a:endParaRPr lang="en-US" sz="1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529830" y="514350"/>
            <a:ext cx="166117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Real-time </a:t>
            </a:r>
            <a:r>
              <a:rPr lang="en-US" sz="1200" dirty="0">
                <a:solidFill>
                  <a:schemeClr val="bg1"/>
                </a:solidFill>
              </a:rPr>
              <a:t>access to current location and historic trail of field workforce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139302" y="1809750"/>
            <a:ext cx="174467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Supports smartphones and basic phones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(without GPS </a:t>
            </a:r>
            <a:r>
              <a:rPr lang="en-US" sz="1200" dirty="0">
                <a:solidFill>
                  <a:schemeClr val="bg1"/>
                </a:solidFill>
              </a:rPr>
              <a:t>and data connectivity)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812690" y="3893277"/>
            <a:ext cx="166117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Flexible model – pay as you grow (elastic entry &amp; exit)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15832" y="2232114"/>
            <a:ext cx="187016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Smart task management features to empower your field workforce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4" y="628540"/>
            <a:ext cx="342978" cy="470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9" y="3960054"/>
            <a:ext cx="444601" cy="495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13" y="4050684"/>
            <a:ext cx="241355" cy="393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01" y="602634"/>
            <a:ext cx="292167" cy="5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5271319"/>
          </a:xfrm>
          <a:prstGeom prst="rect">
            <a:avLst/>
          </a:prstGeom>
          <a:solidFill>
            <a:srgbClr val="262626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1"/>
          <a:stretch/>
        </p:blipFill>
        <p:spPr>
          <a:xfrm>
            <a:off x="459494" y="476250"/>
            <a:ext cx="2058988" cy="13716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9" y="3562350"/>
            <a:ext cx="2057400" cy="13716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4" y="469490"/>
            <a:ext cx="2057400" cy="13722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4" y="3562350"/>
            <a:ext cx="2057400" cy="1371600"/>
          </a:xfrm>
          <a:prstGeom prst="rect">
            <a:avLst/>
          </a:prstGeom>
        </p:spPr>
      </p:pic>
      <p:cxnSp>
        <p:nvCxnSpPr>
          <p:cNvPr id="16" name="Straight Connector 15"/>
          <p:cNvCxnSpPr>
            <a:endCxn id="40" idx="3"/>
          </p:cNvCxnSpPr>
          <p:nvPr/>
        </p:nvCxnSpPr>
        <p:spPr>
          <a:xfrm flipH="1">
            <a:off x="2518482" y="1155632"/>
            <a:ext cx="681918" cy="6418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15453" y="4248150"/>
            <a:ext cx="663220" cy="0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712896" y="1841775"/>
            <a:ext cx="136" cy="577575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57" idx="0"/>
          </p:cNvCxnSpPr>
          <p:nvPr/>
        </p:nvCxnSpPr>
        <p:spPr>
          <a:xfrm>
            <a:off x="1430159" y="2915774"/>
            <a:ext cx="0" cy="646576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00400" y="865854"/>
            <a:ext cx="1066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Manage Growth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0601" y="2427551"/>
            <a:ext cx="166472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Optimize 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Costs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5079" y="2297518"/>
            <a:ext cx="22958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Differentiate Against Competition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3943350"/>
            <a:ext cx="144222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Minimum 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Investment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57600" y="1657350"/>
            <a:ext cx="2194560" cy="21945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MWM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9144000" cy="5238750"/>
          </a:xfrm>
          <a:prstGeom prst="rect">
            <a:avLst/>
          </a:prstGeom>
          <a:solidFill>
            <a:srgbClr val="262626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90600" y="1594494"/>
            <a:ext cx="0" cy="914400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743200" y="1594494"/>
            <a:ext cx="0" cy="914400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33900" y="1594494"/>
            <a:ext cx="0" cy="914400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305550" y="1594494"/>
            <a:ext cx="0" cy="914400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1594494"/>
            <a:ext cx="0" cy="914400"/>
          </a:xfrm>
          <a:prstGeom prst="line">
            <a:avLst/>
          </a:prstGeom>
          <a:ln w="28575" cap="rnd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04800" y="275649"/>
            <a:ext cx="1371600" cy="1371600"/>
            <a:chOff x="1600200" y="3257550"/>
            <a:chExt cx="1188720" cy="1188720"/>
          </a:xfrm>
        </p:grpSpPr>
        <p:sp>
          <p:nvSpPr>
            <p:cNvPr id="2" name="Oval 1"/>
            <p:cNvSpPr/>
            <p:nvPr/>
          </p:nvSpPr>
          <p:spPr>
            <a:xfrm>
              <a:off x="1600200" y="3257550"/>
              <a:ext cx="1188720" cy="1188720"/>
            </a:xfrm>
            <a:prstGeom prst="ellipse">
              <a:avLst/>
            </a:prstGeom>
            <a:solidFill>
              <a:schemeClr val="tx1"/>
            </a:solidFill>
            <a:ln w="152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49" r="16410" b="13088"/>
            <a:stretch/>
          </p:blipFill>
          <p:spPr>
            <a:xfrm>
              <a:off x="1648540" y="3303270"/>
              <a:ext cx="1097280" cy="1097280"/>
            </a:xfrm>
            <a:prstGeom prst="ellips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2076450" y="275649"/>
            <a:ext cx="1371600" cy="1371600"/>
            <a:chOff x="3688979" y="102384"/>
            <a:chExt cx="1188720" cy="1188720"/>
          </a:xfrm>
        </p:grpSpPr>
        <p:sp>
          <p:nvSpPr>
            <p:cNvPr id="5" name="Oval 4"/>
            <p:cNvSpPr/>
            <p:nvPr/>
          </p:nvSpPr>
          <p:spPr>
            <a:xfrm>
              <a:off x="3688979" y="102384"/>
              <a:ext cx="1188720" cy="1188720"/>
            </a:xfrm>
            <a:prstGeom prst="ellipse">
              <a:avLst/>
            </a:prstGeom>
            <a:solidFill>
              <a:schemeClr val="tx1"/>
            </a:solidFill>
            <a:ln w="152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3"/>
            <a:stretch/>
          </p:blipFill>
          <p:spPr>
            <a:xfrm>
              <a:off x="3741420" y="148104"/>
              <a:ext cx="1097280" cy="1097280"/>
            </a:xfrm>
            <a:prstGeom prst="ellips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3848100" y="275649"/>
            <a:ext cx="1371600" cy="1371600"/>
            <a:chOff x="5609219" y="849630"/>
            <a:chExt cx="1188720" cy="1188720"/>
          </a:xfrm>
        </p:grpSpPr>
        <p:sp>
          <p:nvSpPr>
            <p:cNvPr id="6" name="Oval 5"/>
            <p:cNvSpPr/>
            <p:nvPr/>
          </p:nvSpPr>
          <p:spPr>
            <a:xfrm>
              <a:off x="5609219" y="849630"/>
              <a:ext cx="1188720" cy="1188720"/>
            </a:xfrm>
            <a:prstGeom prst="ellipse">
              <a:avLst/>
            </a:prstGeom>
            <a:solidFill>
              <a:schemeClr val="tx1"/>
            </a:solidFill>
            <a:ln w="152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74"/>
            <a:stretch/>
          </p:blipFill>
          <p:spPr>
            <a:xfrm>
              <a:off x="5654939" y="909114"/>
              <a:ext cx="1097280" cy="1097280"/>
            </a:xfrm>
            <a:prstGeom prst="ellips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5619750" y="275649"/>
            <a:ext cx="1371600" cy="1371600"/>
            <a:chOff x="5791200" y="3181350"/>
            <a:chExt cx="1188720" cy="1188720"/>
          </a:xfrm>
          <a:solidFill>
            <a:schemeClr val="accent5"/>
          </a:solidFill>
        </p:grpSpPr>
        <p:sp>
          <p:nvSpPr>
            <p:cNvPr id="4" name="Oval 3"/>
            <p:cNvSpPr/>
            <p:nvPr/>
          </p:nvSpPr>
          <p:spPr>
            <a:xfrm>
              <a:off x="5791200" y="3181350"/>
              <a:ext cx="1188720" cy="1188720"/>
            </a:xfrm>
            <a:prstGeom prst="ellipse">
              <a:avLst/>
            </a:prstGeom>
            <a:grpFill/>
            <a:ln w="152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2"/>
            <a:stretch/>
          </p:blipFill>
          <p:spPr>
            <a:xfrm>
              <a:off x="5838863" y="3236380"/>
              <a:ext cx="1097280" cy="1097280"/>
            </a:xfrm>
            <a:prstGeom prst="ellips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43" name="Group 42"/>
          <p:cNvGrpSpPr/>
          <p:nvPr/>
        </p:nvGrpSpPr>
        <p:grpSpPr>
          <a:xfrm>
            <a:off x="7391400" y="275649"/>
            <a:ext cx="1371600" cy="1371600"/>
            <a:chOff x="3688979" y="3942864"/>
            <a:chExt cx="1188720" cy="1188720"/>
          </a:xfrm>
        </p:grpSpPr>
        <p:sp>
          <p:nvSpPr>
            <p:cNvPr id="3" name="Oval 2"/>
            <p:cNvSpPr/>
            <p:nvPr/>
          </p:nvSpPr>
          <p:spPr>
            <a:xfrm>
              <a:off x="3688979" y="3942864"/>
              <a:ext cx="1188720" cy="1188720"/>
            </a:xfrm>
            <a:prstGeom prst="ellipse">
              <a:avLst/>
            </a:prstGeom>
            <a:solidFill>
              <a:schemeClr val="tx1"/>
            </a:solidFill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3"/>
            <a:stretch/>
          </p:blipFill>
          <p:spPr>
            <a:xfrm>
              <a:off x="3734699" y="4016840"/>
              <a:ext cx="1097280" cy="1097280"/>
            </a:xfrm>
            <a:prstGeom prst="ellips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sp>
        <p:nvSpPr>
          <p:cNvPr id="64" name="Rectangle 63"/>
          <p:cNvSpPr/>
          <p:nvPr/>
        </p:nvSpPr>
        <p:spPr>
          <a:xfrm>
            <a:off x="7273263" y="2556958"/>
            <a:ext cx="1600200" cy="158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reports for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5596" y="2556958"/>
            <a:ext cx="1600200" cy="158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 field workforce in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57513" y="2556958"/>
            <a:ext cx="1600200" cy="158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Optimally schedule and dispatch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729430" y="2556958"/>
            <a:ext cx="1600200" cy="158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field workforce with task information on the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501347" y="2556958"/>
            <a:ext cx="1600200" cy="158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real-time field insights and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4019550"/>
            <a:ext cx="9144000" cy="12192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Key Features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330" y="1086862"/>
            <a:ext cx="914400" cy="914400"/>
          </a:xfrm>
          <a:prstGeom prst="ellipse">
            <a:avLst/>
          </a:prstGeom>
          <a:solidFill>
            <a:schemeClr val="accent6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82510" y="1086862"/>
            <a:ext cx="914400" cy="914400"/>
          </a:xfrm>
          <a:prstGeom prst="ellipse">
            <a:avLst/>
          </a:prstGeom>
          <a:solidFill>
            <a:schemeClr val="accent6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845300" y="1086862"/>
            <a:ext cx="914400" cy="914400"/>
          </a:xfrm>
          <a:prstGeom prst="ellipse">
            <a:avLst/>
          </a:prstGeom>
          <a:solidFill>
            <a:schemeClr val="accent6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45300" y="3220462"/>
            <a:ext cx="914400" cy="914400"/>
          </a:xfrm>
          <a:prstGeom prst="ellipse">
            <a:avLst/>
          </a:prstGeom>
          <a:solidFill>
            <a:schemeClr val="accent6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75315" y="3220462"/>
            <a:ext cx="914400" cy="914400"/>
          </a:xfrm>
          <a:prstGeom prst="ellipse">
            <a:avLst/>
          </a:prstGeom>
          <a:solidFill>
            <a:schemeClr val="accent6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5330" y="3220462"/>
            <a:ext cx="914400" cy="914400"/>
          </a:xfrm>
          <a:prstGeom prst="ellipse">
            <a:avLst/>
          </a:prstGeom>
          <a:solidFill>
            <a:schemeClr val="accent6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1619730" y="1544062"/>
            <a:ext cx="2162780" cy="0"/>
          </a:xfrm>
          <a:prstGeom prst="line">
            <a:avLst/>
          </a:prstGeom>
          <a:ln w="152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96910" y="1544062"/>
            <a:ext cx="2148390" cy="0"/>
          </a:xfrm>
          <a:prstGeom prst="line">
            <a:avLst/>
          </a:prstGeom>
          <a:ln w="152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89715" y="3677662"/>
            <a:ext cx="2155585" cy="0"/>
          </a:xfrm>
          <a:prstGeom prst="line">
            <a:avLst/>
          </a:prstGeom>
          <a:ln w="152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2"/>
            <a:endCxn id="53" idx="6"/>
          </p:cNvCxnSpPr>
          <p:nvPr/>
        </p:nvCxnSpPr>
        <p:spPr>
          <a:xfrm flipH="1">
            <a:off x="1619730" y="3677662"/>
            <a:ext cx="2155585" cy="0"/>
          </a:xfrm>
          <a:prstGeom prst="line">
            <a:avLst/>
          </a:prstGeom>
          <a:ln w="152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5" idx="6"/>
            <a:endCxn id="49" idx="6"/>
          </p:cNvCxnSpPr>
          <p:nvPr/>
        </p:nvCxnSpPr>
        <p:spPr>
          <a:xfrm>
            <a:off x="7759700" y="1544062"/>
            <a:ext cx="12700" cy="2133600"/>
          </a:xfrm>
          <a:prstGeom prst="curvedConnector3">
            <a:avLst>
              <a:gd name="adj1" fmla="val 5316283"/>
            </a:avLst>
          </a:prstGeom>
          <a:ln w="152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7200" y="210563"/>
            <a:ext cx="1645920" cy="674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rtlCol="0" anchor="b" anchorCtr="1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Record service tasks and customer </a:t>
            </a:r>
            <a:r>
              <a:rPr lang="en-US" sz="1100" b="1" dirty="0" smtClean="0">
                <a:solidFill>
                  <a:schemeClr val="bg1"/>
                </a:solidFill>
              </a:rPr>
              <a:t>details; add task attachments and required skills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16750" y="210563"/>
            <a:ext cx="1645920" cy="674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rtlCol="0" anchor="b" anchorCtr="1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Dispatch tasks to appropriate field workforce – based on skill and/or location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19800" y="210562"/>
            <a:ext cx="2105660" cy="674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rtlCol="0" anchor="b" anchorCtr="1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Enable your workforce to view and update tasks, view customer information and history on their mobile devices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248400" y="4267160"/>
            <a:ext cx="2031825" cy="752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Provide navigational assistance and proximity alert notifications </a:t>
            </a:r>
            <a:r>
              <a:rPr lang="en-US" sz="1100" b="1" dirty="0" smtClean="0">
                <a:solidFill>
                  <a:schemeClr val="bg1"/>
                </a:solidFill>
              </a:rPr>
              <a:t>to field workforce for </a:t>
            </a:r>
            <a:r>
              <a:rPr lang="en-US" sz="1100" b="1" dirty="0">
                <a:solidFill>
                  <a:schemeClr val="bg1"/>
                </a:solidFill>
              </a:rPr>
              <a:t>assigned tasks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05200" y="4272310"/>
            <a:ext cx="1645920" cy="752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Get real-time alerts about field activities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</a:rPr>
              <a:t>without continuously monitoring the system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92363" y="4265676"/>
            <a:ext cx="1645920" cy="97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Get insights into </a:t>
            </a:r>
            <a:r>
              <a:rPr lang="en-US" sz="1100" b="1" dirty="0" smtClean="0">
                <a:solidFill>
                  <a:schemeClr val="bg1"/>
                </a:solidFill>
              </a:rPr>
              <a:t>field staff performance </a:t>
            </a:r>
            <a:r>
              <a:rPr lang="en-US" sz="1100" b="1" dirty="0">
                <a:solidFill>
                  <a:schemeClr val="bg1"/>
                </a:solidFill>
              </a:rPr>
              <a:t>with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ready-to-use reports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5000" y="2190750"/>
            <a:ext cx="530148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MWM Use Case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0" y="1289910"/>
            <a:ext cx="444601" cy="495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40" y="1352529"/>
            <a:ext cx="520819" cy="355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79" y="1280704"/>
            <a:ext cx="279464" cy="520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85" y="3442658"/>
            <a:ext cx="342978" cy="4700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60" y="3493469"/>
            <a:ext cx="292167" cy="3683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5" y="3442658"/>
            <a:ext cx="520819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4440" y="0"/>
            <a:ext cx="1640718" cy="4019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25771" cy="5238750"/>
          </a:xfrm>
          <a:prstGeom prst="rect">
            <a:avLst/>
          </a:prstGeom>
          <a:solidFill>
            <a:schemeClr val="tx1">
              <a:lumMod val="85000"/>
              <a:lumOff val="15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:\Users\dinesh_kherajani\AppData\Local\Microsoft\Windows\Temporary Internet Files\Content.IE5\95C7X1P4\icon_17542[1]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751" y="538579"/>
            <a:ext cx="434096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5092" y="768771"/>
            <a:ext cx="129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200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</a:t>
            </a:r>
            <a:r>
              <a:rPr lang="en-US" sz="1200" b="1" dirty="0" smtClean="0">
                <a:solidFill>
                  <a:schemeClr val="bg1"/>
                </a:solidFill>
              </a:rPr>
              <a:t>ield staff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18067" y="2001794"/>
            <a:ext cx="2932565" cy="75925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3489" y="2058724"/>
            <a:ext cx="18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Total </a:t>
            </a:r>
            <a:r>
              <a:rPr lang="en-US" sz="1200" dirty="0" smtClean="0">
                <a:solidFill>
                  <a:schemeClr val="accent5"/>
                </a:solidFill>
              </a:rPr>
              <a:t>expenses</a:t>
            </a:r>
            <a:r>
              <a:rPr lang="en-US" sz="1200" dirty="0" smtClean="0">
                <a:solidFill>
                  <a:schemeClr val="bg1"/>
                </a:solidFill>
              </a:rPr>
              <a:t> for 10000 tasks is R</a:t>
            </a:r>
            <a:r>
              <a:rPr lang="en-US" sz="1200" b="1" dirty="0" smtClean="0">
                <a:solidFill>
                  <a:schemeClr val="bg1"/>
                </a:solidFill>
              </a:rPr>
              <a:t>s. 40 Lakhs 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smtClean="0">
                <a:solidFill>
                  <a:schemeClr val="accent5"/>
                </a:solidFill>
              </a:rPr>
              <a:t>Rs. 40,00,000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418067" y="514351"/>
            <a:ext cx="2932565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426535" y="1262614"/>
            <a:ext cx="2924097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3490" y="587116"/>
            <a:ext cx="161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Each field staff does </a:t>
            </a:r>
            <a:r>
              <a:rPr lang="en-US" sz="1200" b="1" dirty="0" smtClean="0">
                <a:solidFill>
                  <a:schemeClr val="bg1"/>
                </a:solidFill>
              </a:rPr>
              <a:t>50 tasks</a:t>
            </a:r>
            <a:r>
              <a:rPr lang="en-US" sz="1200" dirty="0" smtClean="0">
                <a:solidFill>
                  <a:schemeClr val="bg1"/>
                </a:solidFill>
              </a:rPr>
              <a:t> per month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3490" y="1334551"/>
            <a:ext cx="161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Total </a:t>
            </a:r>
            <a:r>
              <a:rPr lang="en-US" sz="1200" b="1" dirty="0" smtClean="0">
                <a:solidFill>
                  <a:schemeClr val="bg1"/>
                </a:solidFill>
              </a:rPr>
              <a:t>10000 tasks </a:t>
            </a:r>
            <a:r>
              <a:rPr lang="en-US" sz="1200" dirty="0" smtClean="0">
                <a:solidFill>
                  <a:schemeClr val="bg1"/>
                </a:solidFill>
              </a:rPr>
              <a:t>completed per month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503032" y="514351"/>
            <a:ext cx="2935224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503032" y="1262614"/>
            <a:ext cx="2935224" cy="64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00864" y="603559"/>
            <a:ext cx="169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Each field staff does </a:t>
            </a:r>
            <a:r>
              <a:rPr lang="en-US" sz="1200" b="1" dirty="0" smtClean="0">
                <a:solidFill>
                  <a:schemeClr val="bg1"/>
                </a:solidFill>
              </a:rPr>
              <a:t>62.5 tasks</a:t>
            </a:r>
            <a:r>
              <a:rPr lang="en-US" sz="1200" dirty="0" smtClean="0">
                <a:solidFill>
                  <a:schemeClr val="bg1"/>
                </a:solidFill>
              </a:rPr>
              <a:t> per month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00865" y="1351822"/>
            <a:ext cx="161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Total </a:t>
            </a:r>
            <a:r>
              <a:rPr lang="en-US" sz="1200" b="1" dirty="0" smtClean="0">
                <a:solidFill>
                  <a:schemeClr val="bg1"/>
                </a:solidFill>
              </a:rPr>
              <a:t>12500 tasks </a:t>
            </a:r>
            <a:r>
              <a:rPr lang="en-US" sz="1200" dirty="0" smtClean="0">
                <a:solidFill>
                  <a:schemeClr val="bg1"/>
                </a:solidFill>
              </a:rPr>
              <a:t>completed per month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503032" y="2001947"/>
            <a:ext cx="2935224" cy="75895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46033" y="2058724"/>
            <a:ext cx="175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Total </a:t>
            </a:r>
            <a:r>
              <a:rPr lang="en-US" sz="1200" dirty="0">
                <a:solidFill>
                  <a:schemeClr val="accent5"/>
                </a:solidFill>
              </a:rPr>
              <a:t>expenses</a:t>
            </a:r>
            <a:r>
              <a:rPr lang="en-US" sz="1200" dirty="0">
                <a:solidFill>
                  <a:schemeClr val="bg1"/>
                </a:solidFill>
              </a:rPr>
              <a:t> for 10000 tasks is </a:t>
            </a:r>
            <a:r>
              <a:rPr lang="en-US" sz="1200" dirty="0" smtClean="0">
                <a:solidFill>
                  <a:schemeClr val="bg1"/>
                </a:solidFill>
              </a:rPr>
              <a:t>R</a:t>
            </a:r>
            <a:r>
              <a:rPr lang="en-US" sz="1200" b="1" dirty="0" smtClean="0">
                <a:solidFill>
                  <a:schemeClr val="bg1"/>
                </a:solidFill>
              </a:rPr>
              <a:t>s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smtClean="0">
                <a:solidFill>
                  <a:schemeClr val="bg1"/>
                </a:solidFill>
              </a:rPr>
              <a:t>32 </a:t>
            </a:r>
            <a:r>
              <a:rPr lang="en-US" sz="1200" b="1" dirty="0">
                <a:solidFill>
                  <a:schemeClr val="bg1"/>
                </a:solidFill>
              </a:rPr>
              <a:t>Lakhs 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accent5"/>
                </a:solidFill>
              </a:rPr>
              <a:t>Rs. </a:t>
            </a:r>
            <a:r>
              <a:rPr lang="en-US" sz="1200" dirty="0" smtClean="0">
                <a:solidFill>
                  <a:schemeClr val="accent5"/>
                </a:solidFill>
              </a:rPr>
              <a:t>32,00,000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982175" y="2865667"/>
            <a:ext cx="6933225" cy="99332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Productivity gain </a:t>
            </a:r>
            <a:r>
              <a:rPr lang="en-US" sz="1400" b="1" u="sng" dirty="0" smtClean="0">
                <a:solidFill>
                  <a:schemeClr val="accent5"/>
                </a:solidFill>
              </a:rPr>
              <a:t>25%</a:t>
            </a:r>
            <a:r>
              <a:rPr lang="en-US" sz="1400" dirty="0" smtClean="0">
                <a:solidFill>
                  <a:schemeClr val="bg1"/>
                </a:solidFill>
              </a:rPr>
              <a:t> = Cost savings </a:t>
            </a:r>
            <a:r>
              <a:rPr lang="en-US" sz="1400" b="1" u="sng" dirty="0" smtClean="0">
                <a:solidFill>
                  <a:schemeClr val="accent5"/>
                </a:solidFill>
              </a:rPr>
              <a:t>Rs. 8 lakhs*</a:t>
            </a:r>
            <a:r>
              <a:rPr lang="en-US" sz="1400" dirty="0" smtClean="0">
                <a:solidFill>
                  <a:schemeClr val="bg1"/>
                </a:solidFill>
              </a:rPr>
              <a:t> per month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= </a:t>
            </a:r>
            <a:r>
              <a:rPr lang="en-US" sz="1400" b="1" u="sng" dirty="0" smtClean="0">
                <a:solidFill>
                  <a:schemeClr val="accent5"/>
                </a:solidFill>
              </a:rPr>
              <a:t>Rs. 96 lakhs*</a:t>
            </a:r>
            <a:r>
              <a:rPr lang="en-US" sz="1400" dirty="0" smtClean="0">
                <a:solidFill>
                  <a:schemeClr val="accent5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per annum</a:t>
            </a:r>
            <a:endParaRPr lang="en-US" sz="1000" i="1" dirty="0" smtClean="0">
              <a:solidFill>
                <a:schemeClr val="bg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982175" y="514350"/>
            <a:ext cx="371350" cy="2246549"/>
          </a:xfrm>
          <a:prstGeom prst="roundRect">
            <a:avLst/>
          </a:prstGeom>
          <a:solidFill>
            <a:srgbClr val="0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+mj-lt"/>
              </a:rPr>
              <a:t>Before MWM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8540496" y="520142"/>
            <a:ext cx="374904" cy="2246549"/>
          </a:xfrm>
          <a:prstGeom prst="roundRect">
            <a:avLst/>
          </a:prstGeom>
          <a:solidFill>
            <a:srgbClr val="0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+mj-lt"/>
              </a:rPr>
              <a:t>After MWM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584122"/>
            <a:ext cx="7788056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*Excluding </a:t>
            </a:r>
            <a:r>
              <a:rPr lang="en-US" sz="1050" i="1" dirty="0" smtClean="0">
                <a:solidFill>
                  <a:schemeClr val="bg1"/>
                </a:solidFill>
              </a:rPr>
              <a:t>additional cost </a:t>
            </a:r>
            <a:r>
              <a:rPr lang="en-US" sz="1050" i="1" dirty="0">
                <a:solidFill>
                  <a:schemeClr val="bg1"/>
                </a:solidFill>
              </a:rPr>
              <a:t>savings like fuel cost, administrative cost and other operational </a:t>
            </a:r>
            <a:r>
              <a:rPr lang="en-US" sz="1050" i="1" dirty="0" smtClean="0">
                <a:solidFill>
                  <a:schemeClr val="bg1"/>
                </a:solidFill>
              </a:rPr>
              <a:t>costs</a:t>
            </a:r>
            <a:endParaRPr lang="en-US" sz="1050" i="1" dirty="0">
              <a:solidFill>
                <a:schemeClr val="bg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2" y="1681579"/>
            <a:ext cx="196154" cy="320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8" y="649118"/>
            <a:ext cx="328245" cy="3657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11" y="656629"/>
            <a:ext cx="328245" cy="36576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87" y="656629"/>
            <a:ext cx="328245" cy="3657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08" y="1411118"/>
            <a:ext cx="164123" cy="18288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08" y="1411118"/>
            <a:ext cx="164123" cy="18288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08" y="1411118"/>
            <a:ext cx="164123" cy="18288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08" y="1411118"/>
            <a:ext cx="164123" cy="18288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08" y="1593998"/>
            <a:ext cx="164123" cy="18288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08" y="1593998"/>
            <a:ext cx="164123" cy="18288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08" y="1593998"/>
            <a:ext cx="164123" cy="18288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08" y="1593998"/>
            <a:ext cx="164123" cy="18288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69" y="1411118"/>
            <a:ext cx="164123" cy="18288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69" y="1411118"/>
            <a:ext cx="164123" cy="1828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69" y="1411118"/>
            <a:ext cx="164123" cy="18288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69" y="1593998"/>
            <a:ext cx="164123" cy="18288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69" y="1593998"/>
            <a:ext cx="164123" cy="18288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69" y="1593998"/>
            <a:ext cx="164123" cy="18288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61" y="2289730"/>
            <a:ext cx="112088" cy="18288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61" y="2289730"/>
            <a:ext cx="112088" cy="18288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61" y="2289730"/>
            <a:ext cx="112088" cy="18288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61" y="2289730"/>
            <a:ext cx="112088" cy="18288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61" y="2289730"/>
            <a:ext cx="112088" cy="1828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44" y="2264640"/>
            <a:ext cx="112088" cy="18288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44" y="2264640"/>
            <a:ext cx="112088" cy="18288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44" y="2264640"/>
            <a:ext cx="112088" cy="182880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0" y="4019550"/>
            <a:ext cx="9144000" cy="12192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Indicative Calculations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Before and After Using MWM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4440" y="1898123"/>
            <a:ext cx="164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20,000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Avg</a:t>
            </a:r>
            <a:r>
              <a:rPr lang="en-US" sz="1200" b="1" dirty="0" smtClean="0">
                <a:solidFill>
                  <a:schemeClr val="bg1"/>
                </a:solidFill>
              </a:rPr>
              <a:t> salary (rupees)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2" y="2839819"/>
            <a:ext cx="196154" cy="32004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44440" y="3144619"/>
            <a:ext cx="16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96 lakhs</a:t>
            </a:r>
          </a:p>
          <a:p>
            <a:pPr algn="ctr"/>
            <a:r>
              <a:rPr lang="en-US" sz="1200" b="1" dirty="0" smtClean="0">
                <a:solidFill>
                  <a:schemeClr val="accent5"/>
                </a:solidFill>
              </a:rPr>
              <a:t>Savings per year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lerite">
      <a:dk1>
        <a:sysClr val="windowText" lastClr="000000"/>
      </a:dk1>
      <a:lt1>
        <a:sysClr val="window" lastClr="FFFFFF"/>
      </a:lt1>
      <a:dk2>
        <a:srgbClr val="11B895"/>
      </a:dk2>
      <a:lt2>
        <a:srgbClr val="D1D2D4"/>
      </a:lt2>
      <a:accent1>
        <a:srgbClr val="53CAB2"/>
      </a:accent1>
      <a:accent2>
        <a:srgbClr val="404041"/>
      </a:accent2>
      <a:accent3>
        <a:srgbClr val="2CABDF"/>
      </a:accent3>
      <a:accent4>
        <a:srgbClr val="EC4666"/>
      </a:accent4>
      <a:accent5>
        <a:srgbClr val="F9AF4C"/>
      </a:accent5>
      <a:accent6>
        <a:srgbClr val="0D5F7E"/>
      </a:accent6>
      <a:hlink>
        <a:srgbClr val="0000FF"/>
      </a:hlink>
      <a:folHlink>
        <a:srgbClr val="800080"/>
      </a:folHlink>
    </a:clrScheme>
    <a:fontScheme name="Accelerite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582</Words>
  <Application>Microsoft Office PowerPoint</Application>
  <PresentationFormat>On-screen Show (16:9)</PresentationFormat>
  <Paragraphs>95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Grande</vt:lpstr>
      <vt:lpstr>Montserrat</vt:lpstr>
      <vt:lpstr>Montserrat-Bold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Accelerite MWM</dc:title>
  <dc:subject>Accelerite MWM</dc:subject>
  <dc:creator/>
  <cp:keywords>MWM</cp:keywords>
  <cp:lastModifiedBy/>
  <cp:revision>2</cp:revision>
  <dcterms:created xsi:type="dcterms:W3CDTF">2015-02-18T12:09:35Z</dcterms:created>
  <dcterms:modified xsi:type="dcterms:W3CDTF">2016-06-10T09:41:11Z</dcterms:modified>
  <cp:category>Product overview</cp:category>
  <cp:version/>
</cp:coreProperties>
</file>