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429" r:id="rId2"/>
    <p:sldId id="439" r:id="rId3"/>
    <p:sldId id="332" r:id="rId4"/>
    <p:sldId id="430" r:id="rId5"/>
    <p:sldId id="435" r:id="rId6"/>
    <p:sldId id="441" r:id="rId7"/>
    <p:sldId id="442" r:id="rId8"/>
    <p:sldId id="438" r:id="rId9"/>
    <p:sldId id="370" r:id="rId10"/>
    <p:sldId id="444" r:id="rId11"/>
    <p:sldId id="445" r:id="rId12"/>
    <p:sldId id="443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>
          <p15:clr>
            <a:srgbClr val="A4A3A4"/>
          </p15:clr>
        </p15:guide>
        <p15:guide id="2" pos="110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2626"/>
    <a:srgbClr val="000000"/>
    <a:srgbClr val="66686D"/>
    <a:srgbClr val="53CAB2"/>
    <a:srgbClr val="F9AF4C"/>
    <a:srgbClr val="404040"/>
    <a:srgbClr val="996600"/>
    <a:srgbClr val="20AF80"/>
    <a:srgbClr val="2CAB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5461" autoAdjust="0"/>
  </p:normalViewPr>
  <p:slideViewPr>
    <p:cSldViewPr showGuides="1">
      <p:cViewPr varScale="1">
        <p:scale>
          <a:sx n="98" d="100"/>
          <a:sy n="98" d="100"/>
        </p:scale>
        <p:origin x="576" y="72"/>
      </p:cViewPr>
      <p:guideLst>
        <p:guide orient="horz" pos="2772"/>
        <p:guide pos="11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2B0D3-8CBF-4911-9026-D44A5C066FF7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1B1D2-EFD3-47B0-B0C7-F51A37FFE8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7ABFA-0E4D-41C5-B29F-BCA29538D6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832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673B-BC50-E947-90DC-8EFA86EAE51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842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673B-BC50-E947-90DC-8EFA86EAE51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326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1B1D2-EFD3-47B0-B0C7-F51A37FFE87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344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895350"/>
            <a:ext cx="6781800" cy="110251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2006180"/>
            <a:ext cx="6781800" cy="52850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37127"/>
            <a:ext cx="582223" cy="582223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752600" y="837758"/>
            <a:ext cx="0" cy="2705806"/>
          </a:xfrm>
          <a:prstGeom prst="line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1905000" y="2557279"/>
            <a:ext cx="6781800" cy="280391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1905000" y="2971536"/>
            <a:ext cx="6781800" cy="514614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buNone/>
              <a:defRPr sz="1200">
                <a:solidFill>
                  <a:schemeClr val="bg2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pic>
        <p:nvPicPr>
          <p:cNvPr id="15" name="Picture 14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00550"/>
            <a:ext cx="2659831" cy="4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96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895350"/>
            <a:ext cx="8524876" cy="3851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94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900112"/>
            <a:ext cx="4041648" cy="3881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idx="12"/>
          </p:nvPr>
        </p:nvSpPr>
        <p:spPr>
          <a:xfrm>
            <a:off x="4772027" y="900112"/>
            <a:ext cx="4041648" cy="3881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6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2" name="Picture 11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idx="11"/>
          </p:nvPr>
        </p:nvSpPr>
        <p:spPr>
          <a:xfrm>
            <a:off x="309562" y="1352550"/>
            <a:ext cx="4041648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idx="12"/>
          </p:nvPr>
        </p:nvSpPr>
        <p:spPr>
          <a:xfrm>
            <a:off x="4772027" y="1352550"/>
            <a:ext cx="4041648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68D21-569A-4697-9A5F-54B0D407F951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313F-0285-46A9-B803-D7E4F66F971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42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8" r="-118"/>
          <a:stretch/>
        </p:blipFill>
        <p:spPr>
          <a:xfrm>
            <a:off x="0" y="-1"/>
            <a:ext cx="9144000" cy="518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0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2" name="Picture 11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20346706"/>
              </p:ext>
            </p:extLst>
          </p:nvPr>
        </p:nvGraphicFramePr>
        <p:xfrm>
          <a:off x="309561" y="1423990"/>
          <a:ext cx="8477252" cy="335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110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One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Two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Three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Seven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Eight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Nine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Ten</a:t>
                      </a:r>
                      <a:endParaRPr lang="en-US" sz="1100" dirty="0">
                        <a:solidFill>
                          <a:schemeClr val="bg1"/>
                        </a:solidFill>
                        <a:latin typeface="Montserrat-Bold"/>
                        <a:cs typeface="Montserrat-Bold"/>
                      </a:endParaRPr>
                    </a:p>
                  </a:txBody>
                  <a:tcPr marL="57150" marR="57150" marT="28575" marB="28575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>
                        <a:solidFill>
                          <a:srgbClr val="7F7F7F"/>
                        </a:solidFill>
                        <a:latin typeface="Open Sans"/>
                        <a:cs typeface="Open Sans"/>
                      </a:endParaRPr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575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data</a:t>
                      </a:r>
                      <a:endParaRPr lang="en-US" sz="1100" dirty="0"/>
                    </a:p>
                  </a:txBody>
                  <a:tcPr marL="57150" marR="57150" marT="28575" marB="2857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143125" y="1247069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0" y="1395306"/>
            <a:ext cx="6305352" cy="6137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060362"/>
            <a:ext cx="6334125" cy="185370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1400">
                <a:solidFill>
                  <a:schemeClr val="accent2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" y="1314097"/>
            <a:ext cx="876653" cy="876653"/>
          </a:xfrm>
          <a:prstGeom prst="rect">
            <a:avLst/>
          </a:prstGeom>
        </p:spPr>
      </p:pic>
      <p:pic>
        <p:nvPicPr>
          <p:cNvPr id="10" name="Picture 9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4267615"/>
            <a:ext cx="2126451" cy="33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00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143125" y="1247069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50" y="1750517"/>
            <a:ext cx="6305352" cy="6137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415573"/>
            <a:ext cx="6334125" cy="185370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  <a:defRPr sz="1400">
                <a:solidFill>
                  <a:schemeClr val="accent2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0"/>
            <a:endParaRPr lang="en-US" dirty="0" smtClean="0"/>
          </a:p>
        </p:txBody>
      </p:sp>
      <p:pic>
        <p:nvPicPr>
          <p:cNvPr id="10" name="Picture 9" descr="bg-logo-mai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4267615"/>
            <a:ext cx="2126451" cy="336201"/>
          </a:xfrm>
          <a:prstGeom prst="rect">
            <a:avLst/>
          </a:prstGeom>
        </p:spPr>
      </p:pic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5" y="1760887"/>
            <a:ext cx="582223" cy="5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31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221" y="1521521"/>
            <a:ext cx="3867791" cy="3073102"/>
          </a:xfrm>
          <a:prstGeom prst="rect">
            <a:avLst/>
          </a:prstGeom>
        </p:spPr>
        <p:txBody>
          <a:bodyPr/>
          <a:lstStyle>
            <a:lvl1pPr marL="257077" indent="-257077">
              <a:buClr>
                <a:srgbClr val="31B86D"/>
              </a:buClr>
              <a:buFont typeface="Lucida Grande"/>
              <a:buChar char="❯"/>
              <a:defRPr sz="16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556999" indent="-214230">
              <a:buClr>
                <a:srgbClr val="31B86D"/>
              </a:buClr>
              <a:buFont typeface="Lucida Grande"/>
              <a:buChar char="❯"/>
              <a:defRPr sz="15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2pPr>
            <a:lvl3pPr marL="856922" indent="-171384">
              <a:buClr>
                <a:srgbClr val="31B86D"/>
              </a:buClr>
              <a:buFont typeface="Lucida Grande"/>
              <a:buChar char="❯"/>
              <a:defRPr sz="14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3pPr>
            <a:lvl4pPr marL="1199690" indent="-171384">
              <a:buClr>
                <a:srgbClr val="31B86D"/>
              </a:buClr>
              <a:buFont typeface="Lucida Grande"/>
              <a:buChar char="❯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4pPr>
            <a:lvl5pPr marL="1542460" indent="-171384">
              <a:buClr>
                <a:srgbClr val="31B86D"/>
              </a:buClr>
              <a:buFont typeface="Lucida Grande"/>
              <a:buChar char="❯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99060" y="821619"/>
            <a:ext cx="8187743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 userDrawn="1"/>
        </p:nvSpPr>
        <p:spPr>
          <a:xfrm>
            <a:off x="3424601" y="4777578"/>
            <a:ext cx="5333999" cy="133893"/>
          </a:xfrm>
          <a:prstGeom prst="rect">
            <a:avLst/>
          </a:prstGeom>
          <a:noFill/>
        </p:spPr>
        <p:txBody>
          <a:bodyPr lIns="48198" tIns="24099" rIns="48198" bIns="24099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5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r>
              <a:rPr lang="en-US" sz="500" baseline="0" dirty="0" smtClean="0">
                <a:solidFill>
                  <a:srgbClr val="7F7F7F"/>
                </a:solidFill>
                <a:latin typeface="Open Sans"/>
                <a:cs typeface="Open Sans"/>
              </a:rPr>
              <a:t> </a:t>
            </a:r>
            <a:endParaRPr lang="en-US" sz="5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pic>
        <p:nvPicPr>
          <p:cNvPr id="17" name="Picture 16" descr="bg-avatar-ta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26" y="0"/>
            <a:ext cx="445874" cy="684506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499058" y="333821"/>
            <a:ext cx="7309485" cy="570740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rgbClr val="313131"/>
                </a:solidFill>
                <a:latin typeface="Montserrat-Bold"/>
                <a:cs typeface="Montserrat-Bold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0"/>
          </p:nvPr>
        </p:nvSpPr>
        <p:spPr>
          <a:xfrm>
            <a:off x="510220" y="945386"/>
            <a:ext cx="7298323" cy="506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3AD84"/>
                </a:solidFill>
                <a:latin typeface="Montserrat-Bold"/>
                <a:cs typeface="Montserrat-Bold"/>
              </a:defRPr>
            </a:lvl1pPr>
            <a:lvl2pPr marL="24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2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3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784701" y="1521521"/>
            <a:ext cx="3867791" cy="307310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31B86D"/>
              </a:buClr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1pPr>
            <a:lvl2pPr marL="685669" indent="-342900">
              <a:buClr>
                <a:srgbClr val="31B86D"/>
              </a:buClr>
              <a:buFont typeface="Arial" panose="020B0604020202020204" pitchFamily="34" charset="0"/>
              <a:buChar char="•"/>
              <a:defRPr sz="15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2pPr>
            <a:lvl3pPr marL="1028438" indent="-342900">
              <a:buClr>
                <a:srgbClr val="31B86D"/>
              </a:buClr>
              <a:buFont typeface="Arial" panose="020B0604020202020204" pitchFamily="34" charset="0"/>
              <a:buChar char="•"/>
              <a:defRPr sz="14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3pPr>
            <a:lvl4pPr marL="1371206" indent="-342900">
              <a:buClr>
                <a:srgbClr val="31B86D"/>
              </a:buClr>
              <a:buFont typeface="Arial" panose="020B0604020202020204" pitchFamily="34" charset="0"/>
              <a:buChar char="•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4pPr>
            <a:lvl5pPr marL="1713976" indent="-342900">
              <a:buClr>
                <a:srgbClr val="31B86D"/>
              </a:buClr>
              <a:buFont typeface="Arial" panose="020B0604020202020204" pitchFamily="34" charset="0"/>
              <a:buChar char="•"/>
              <a:defRPr sz="1300">
                <a:solidFill>
                  <a:schemeClr val="bg1">
                    <a:lumMod val="50000"/>
                  </a:schemeClr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25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105"/>
          <a:stretch/>
        </p:blipFill>
        <p:spPr>
          <a:xfrm>
            <a:off x="-12700" y="-24017"/>
            <a:ext cx="9144000" cy="518364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271370" y="359195"/>
            <a:ext cx="5943600" cy="33832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271713" y="358775"/>
            <a:ext cx="5943600" cy="33829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46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Title&amp;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084818"/>
            <a:ext cx="6172200" cy="1102519"/>
          </a:xfrm>
        </p:spPr>
        <p:txBody>
          <a:bodyPr anchor="b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2195648"/>
            <a:ext cx="6172200" cy="52850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bg-avatar-smal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6" y="1760888"/>
            <a:ext cx="582223" cy="582223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2143125" y="837758"/>
            <a:ext cx="0" cy="2705806"/>
          </a:xfrm>
          <a:prstGeom prst="line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bg-logo-mai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769" y="4208619"/>
            <a:ext cx="2659831" cy="42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07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2" t="6531" r="84164" b="8089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96" y="802278"/>
            <a:ext cx="1828992" cy="360045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45000" endPos="9000" dist="508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0" y="802278"/>
            <a:ext cx="1828992" cy="360045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45000" endPos="9000" dist="508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96" y="802278"/>
            <a:ext cx="1828992" cy="360045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45000" endPos="9000" dist="50800" dir="5400000" sy="-100000" algn="bl" rotWithShape="0"/>
          </a:effectLst>
        </p:spPr>
      </p:pic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31832" y="1106698"/>
            <a:ext cx="1645920" cy="2926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719296" y="1106698"/>
            <a:ext cx="1645920" cy="2926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6628640" y="1106698"/>
            <a:ext cx="1645920" cy="292608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55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anding - Avat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g-leaf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948" y="2151697"/>
            <a:ext cx="840105" cy="84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74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g-avatar-smal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27" y="1809750"/>
            <a:ext cx="582223" cy="582223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2143125" y="1524000"/>
            <a:ext cx="0" cy="2705806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81250" y="1672236"/>
            <a:ext cx="6305352" cy="613764"/>
          </a:xfrm>
          <a:prstGeom prst="rect">
            <a:avLst/>
          </a:prstGeom>
        </p:spPr>
        <p:txBody>
          <a:bodyPr lIns="57150" tIns="28575" rIns="57150" bIns="28575" anchor="ctr">
            <a:normAutofit/>
          </a:bodyPr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381250" y="2337292"/>
            <a:ext cx="6334125" cy="1853708"/>
          </a:xfrm>
          <a:prstGeom prst="rect">
            <a:avLst/>
          </a:prstGeom>
        </p:spPr>
        <p:txBody>
          <a:bodyPr lIns="57150" tIns="28575" rIns="57150" bIns="28575" anchor="t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375"/>
              </a:spcAft>
              <a:buNone/>
              <a:defRPr sz="1800">
                <a:solidFill>
                  <a:schemeClr val="bg1"/>
                </a:solidFill>
                <a:latin typeface="Open Sans"/>
                <a:cs typeface="Open Sans"/>
              </a:defRPr>
            </a:lvl1pPr>
            <a:lvl2pPr marL="2857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8607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ing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-logo-mai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630" y="2256115"/>
            <a:ext cx="3992740" cy="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2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52550"/>
            <a:ext cx="7772400" cy="1143000"/>
          </a:xfrm>
        </p:spPr>
        <p:txBody>
          <a:bodyPr anchor="b">
            <a:normAutofit/>
          </a:bodyPr>
          <a:lstStyle>
            <a:lvl1pPr algn="ctr">
              <a:defRPr sz="3600" b="1" cap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70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52550"/>
            <a:ext cx="7772400" cy="1143000"/>
          </a:xfrm>
        </p:spPr>
        <p:txBody>
          <a:bodyPr anchor="b"/>
          <a:lstStyle>
            <a:lvl1pPr algn="ctr">
              <a:defRPr lang="en-US" sz="3600" b="1" kern="1200" cap="none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647950"/>
            <a:ext cx="7772400" cy="581025"/>
          </a:xfrm>
        </p:spPr>
        <p:txBody>
          <a:bodyPr anchor="t" anchorCtr="0"/>
          <a:lstStyle>
            <a:lvl1pPr marL="0" indent="0" algn="ctr">
              <a:buNone/>
              <a:defRPr lang="en-US" sz="2800" kern="1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5552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352550"/>
            <a:ext cx="7772400" cy="1143000"/>
          </a:xfrm>
        </p:spPr>
        <p:txBody>
          <a:bodyPr anchor="b"/>
          <a:lstStyle>
            <a:lvl1pPr marL="0" indent="0" algn="ctr">
              <a:buClr>
                <a:srgbClr val="31B86D"/>
              </a:buClr>
              <a:buFont typeface="Arial" panose="020B0604020202020204" pitchFamily="34" charset="0"/>
              <a:buNone/>
              <a:defRPr lang="en-US" sz="3600" b="1" kern="1200" cap="none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591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545" y="1"/>
            <a:ext cx="8540910" cy="791523"/>
          </a:xfrm>
        </p:spPr>
        <p:txBody>
          <a:bodyPr anchor="b">
            <a:normAutofit/>
          </a:bodyPr>
          <a:lstStyle>
            <a:lvl1pPr algn="l">
              <a:def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333376" y="791524"/>
            <a:ext cx="8477251" cy="0"/>
          </a:xfrm>
          <a:prstGeom prst="line">
            <a:avLst/>
          </a:prstGeom>
          <a:ln w="31750">
            <a:solidFill>
              <a:srgbClr val="23AD8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bg-avatar-tab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341" y="1"/>
            <a:ext cx="396284" cy="65881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381750" y="4849814"/>
            <a:ext cx="2489876" cy="158739"/>
          </a:xfrm>
          <a:prstGeom prst="rect">
            <a:avLst/>
          </a:prstGeom>
          <a:noFill/>
        </p:spPr>
        <p:txBody>
          <a:bodyPr lIns="57150" tIns="28575" rIns="57150" bIns="28575"/>
          <a:lstStyle>
            <a:lvl1pPr algn="l" defTabSz="650276" rtl="0" eaLnBrk="1" latinLnBrk="0" hangingPunct="1">
              <a:spcBef>
                <a:spcPct val="0"/>
              </a:spcBef>
              <a:buNone/>
              <a:defRPr sz="5000" b="0" i="0" kern="1200">
                <a:solidFill>
                  <a:srgbClr val="313131"/>
                </a:solidFill>
                <a:latin typeface="Montserrat-Bold"/>
                <a:ea typeface="+mj-ea"/>
                <a:cs typeface="Montserrat-Bold"/>
              </a:defRPr>
            </a:lvl1pPr>
          </a:lstStyle>
          <a:p>
            <a:pPr algn="r"/>
            <a:r>
              <a:rPr lang="en-US" sz="600" dirty="0" smtClean="0">
                <a:solidFill>
                  <a:srgbClr val="7F7F7F"/>
                </a:solidFill>
                <a:latin typeface="Open Sans"/>
                <a:cs typeface="Open Sans"/>
              </a:rPr>
              <a:t>© 2016 Accelerite. All Rights Reserved.</a:t>
            </a:r>
            <a:endParaRPr lang="en-US" sz="600" dirty="0">
              <a:solidFill>
                <a:srgbClr val="7F7F7F"/>
              </a:solidFill>
              <a:latin typeface="Open Sans"/>
              <a:cs typeface="Open San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9717" y="4831177"/>
            <a:ext cx="258685" cy="18274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fld id="{8FC069A3-9830-49F7-9449-3D63A6B08357}" type="slidenum">
              <a:rPr lang="en-US" sz="800" b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0"/>
          </p:nvPr>
        </p:nvSpPr>
        <p:spPr>
          <a:xfrm>
            <a:off x="309561" y="938255"/>
            <a:ext cx="8524878" cy="355558"/>
          </a:xfrm>
          <a:prstGeom prst="rect">
            <a:avLst/>
          </a:prstGeom>
        </p:spPr>
        <p:txBody>
          <a:bodyPr lIns="91440" tIns="28575" rIns="91440" bIns="28575">
            <a:noAutofit/>
          </a:bodyPr>
          <a:lstStyle>
            <a:lvl1pPr marL="0" indent="0" algn="l">
              <a:buNone/>
              <a:defRPr sz="2000">
                <a:solidFill>
                  <a:srgbClr val="23AD84"/>
                </a:solidFill>
                <a:latin typeface="Montserrat" panose="02000505000000020004" pitchFamily="2" charset="0"/>
                <a:cs typeface="Montserrat" panose="02000505000000020004" pitchFamily="2" charset="0"/>
              </a:defRPr>
            </a:lvl1pPr>
            <a:lvl2pPr marL="285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8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>
          <a:xfrm>
            <a:off x="309562" y="1352550"/>
            <a:ext cx="85248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600"/>
              </a:spcBef>
              <a:defRPr sz="20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954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" y="252655"/>
            <a:ext cx="8540496" cy="566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899159"/>
            <a:ext cx="85404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7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68D21-569A-4697-9A5F-54B0D407F951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3596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9313F-0285-46A9-B803-D7E4F66F97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6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66" r:id="rId3"/>
    <p:sldLayoutId id="2147483676" r:id="rId4"/>
    <p:sldLayoutId id="2147483661" r:id="rId5"/>
    <p:sldLayoutId id="2147483667" r:id="rId6"/>
    <p:sldLayoutId id="2147483668" r:id="rId7"/>
    <p:sldLayoutId id="2147483669" r:id="rId8"/>
    <p:sldLayoutId id="2147483650" r:id="rId9"/>
    <p:sldLayoutId id="2147483675" r:id="rId10"/>
    <p:sldLayoutId id="2147483652" r:id="rId11"/>
    <p:sldLayoutId id="2147483670" r:id="rId12"/>
    <p:sldLayoutId id="2147483684" r:id="rId13"/>
    <p:sldLayoutId id="2147483685" r:id="rId14"/>
    <p:sldLayoutId id="2147483673" r:id="rId15"/>
    <p:sldLayoutId id="2147483671" r:id="rId16"/>
    <p:sldLayoutId id="2147483672" r:id="rId17"/>
    <p:sldLayoutId id="2147483679" r:id="rId18"/>
    <p:sldLayoutId id="2147483681" r:id="rId19"/>
    <p:sldLayoutId id="2147483683" r:id="rId2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2800" b="1" kern="120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1752" indent="-301752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9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1pPr>
      <a:lvl2pPr marL="576072" indent="-256032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8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2pPr>
      <a:lvl3pPr marL="804672" indent="-201168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6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3pPr>
      <a:lvl4pPr marL="1097280" indent="-201168" algn="l" defTabSz="914400" rtl="0" eaLnBrk="1" latinLnBrk="0" hangingPunct="1">
        <a:spcBef>
          <a:spcPts val="336"/>
        </a:spcBef>
        <a:buClr>
          <a:schemeClr val="tx2"/>
        </a:buClr>
        <a:buFont typeface="Lucida Grande"/>
        <a:buChar char="❯"/>
        <a:defRPr lang="en-US" sz="1400" kern="1200" dirty="0" smtClean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4pPr>
      <a:lvl5pPr marL="1371600" indent="-201168" algn="l" defTabSz="914400" rtl="0" eaLnBrk="1" latinLnBrk="0" hangingPunct="1">
        <a:spcBef>
          <a:spcPct val="20000"/>
        </a:spcBef>
        <a:buClr>
          <a:schemeClr val="tx2"/>
        </a:buClr>
        <a:buFont typeface="Lucida Grande"/>
        <a:buChar char="❯"/>
        <a:defRPr lang="en-US" sz="1200" kern="1200" dirty="0">
          <a:solidFill>
            <a:schemeClr val="bg2">
              <a:lumMod val="50000"/>
            </a:schemeClr>
          </a:solidFill>
          <a:latin typeface="Open Sans"/>
          <a:ea typeface="+mn-ea"/>
          <a:cs typeface="Open San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1" r="11984"/>
          <a:stretch/>
        </p:blipFill>
        <p:spPr>
          <a:xfrm>
            <a:off x="0" y="0"/>
            <a:ext cx="9143999" cy="4114799"/>
          </a:xfrm>
        </p:spPr>
      </p:pic>
      <p:sp>
        <p:nvSpPr>
          <p:cNvPr id="7" name="Rectangle 6"/>
          <p:cNvSpPr/>
          <p:nvPr/>
        </p:nvSpPr>
        <p:spPr>
          <a:xfrm>
            <a:off x="0" y="4095750"/>
            <a:ext cx="9144000" cy="104774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5760" rtlCol="0" anchor="ctr"/>
          <a:lstStyle/>
          <a:p>
            <a:pPr algn="r"/>
            <a:r>
              <a:rPr lang="en-US" sz="3200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Mobile Workforce Management</a:t>
            </a:r>
            <a:endParaRPr lang="en-US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45" y="4208144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2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25771" cy="5238750"/>
          </a:xfrm>
          <a:prstGeom prst="rect">
            <a:avLst/>
          </a:prstGeom>
          <a:solidFill>
            <a:schemeClr val="tx1">
              <a:lumMod val="85000"/>
              <a:lumOff val="15000"/>
              <a:alpha val="7686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5791200" y="3052758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19400" y="1119287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533400" y="361950"/>
            <a:ext cx="2286000" cy="1514675"/>
          </a:xfrm>
          <a:prstGeom prst="roundRect">
            <a:avLst/>
          </a:prstGeom>
          <a:solidFill>
            <a:schemeClr val="accent3"/>
          </a:solidFill>
          <a:ln w="177800">
            <a:solidFill>
              <a:srgbClr val="FFFFFF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MWM</a:t>
            </a:r>
            <a:r>
              <a:rPr lang="en-US" sz="1600" dirty="0">
                <a:solidFill>
                  <a:schemeClr val="bg1"/>
                </a:solidFill>
              </a:rPr>
              <a:t> is a cloud-based field workforce </a:t>
            </a:r>
            <a:r>
              <a:rPr lang="en-US" sz="1600" dirty="0" smtClean="0">
                <a:solidFill>
                  <a:schemeClr val="bg1"/>
                </a:solidFill>
              </a:rPr>
              <a:t>management platform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05200" y="361950"/>
            <a:ext cx="2286000" cy="1514675"/>
          </a:xfrm>
          <a:prstGeom prst="roundRect">
            <a:avLst/>
          </a:prstGeom>
          <a:solidFill>
            <a:schemeClr val="accent4"/>
          </a:solidFill>
          <a:ln w="177800">
            <a:solidFill>
              <a:srgbClr val="FFFFFF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Helps enhance productivity, reduce costs and increase customer satisfaction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77000" y="361950"/>
            <a:ext cx="2286000" cy="1514675"/>
          </a:xfrm>
          <a:prstGeom prst="roundRect">
            <a:avLst/>
          </a:prstGeom>
          <a:solidFill>
            <a:schemeClr val="accent5"/>
          </a:solidFill>
          <a:ln w="177800">
            <a:solidFill>
              <a:srgbClr val="FFFFFF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Provides you an edge over competition and accelerates growth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7519" y="2295421"/>
            <a:ext cx="2286000" cy="1514675"/>
          </a:xfrm>
          <a:prstGeom prst="roundRect">
            <a:avLst/>
          </a:prstGeom>
          <a:solidFill>
            <a:schemeClr val="tx2"/>
          </a:solidFill>
          <a:ln w="177800">
            <a:solidFill>
              <a:srgbClr val="FFFFFF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Quick and easy </a:t>
            </a:r>
            <a:r>
              <a:rPr lang="en-US" sz="1600" dirty="0" smtClean="0">
                <a:solidFill>
                  <a:schemeClr val="bg1"/>
                </a:solidFill>
              </a:rPr>
              <a:t>onboarding with ready customizations for rapid time to value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05200" y="2295421"/>
            <a:ext cx="2286000" cy="1514675"/>
          </a:xfrm>
          <a:prstGeom prst="roundRect">
            <a:avLst/>
          </a:prstGeom>
          <a:solidFill>
            <a:schemeClr val="accent6"/>
          </a:solidFill>
          <a:ln w="177800">
            <a:solidFill>
              <a:srgbClr val="FFFFFF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Flexible model – pay as you grow (elastic entry &amp; exit)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77000" y="2295421"/>
            <a:ext cx="2286000" cy="1514675"/>
          </a:xfrm>
          <a:prstGeom prst="roundRect">
            <a:avLst/>
          </a:prstGeom>
          <a:solidFill>
            <a:schemeClr val="bg1"/>
          </a:solidFill>
          <a:ln w="177800">
            <a:solidFill>
              <a:schemeClr val="bg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24099" rIns="48198" bIns="24099"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Ask for a 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free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trial today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019550"/>
            <a:ext cx="9144000" cy="12192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Onboard MWM Today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91200" y="1119287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53519" y="3052758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6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238750"/>
          </a:xfrm>
          <a:prstGeom prst="rect">
            <a:avLst/>
          </a:prstGeom>
          <a:solidFill>
            <a:srgbClr val="262626">
              <a:alpha val="7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734704" y="334654"/>
            <a:ext cx="3505200" cy="466554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22960" rIns="36576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Real-time location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Historic location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Create and associate geo-fences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Setup and receive geo-fence alerts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strike="sngStrike" dirty="0" smtClean="0"/>
              <a:t>Timesheet </a:t>
            </a:r>
            <a:r>
              <a:rPr lang="en-US" sz="1600" strike="sngStrike" dirty="0" smtClean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 paperless with mobile </a:t>
            </a:r>
            <a:r>
              <a:rPr lang="en-US" sz="1600" dirty="0" smtClean="0"/>
              <a:t>timesheets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Flexibility for field staff to use either feature phone (SMS) or </a:t>
            </a:r>
            <a:r>
              <a:rPr lang="en-US" sz="1600" dirty="0" smtClean="0"/>
              <a:t>smartphone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734704" y="334654"/>
            <a:ext cx="3505200" cy="668456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MWM Basic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011303" y="228600"/>
            <a:ext cx="4599297" cy="478155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2296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MWM Basic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Create and update customer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Record service tasks for a customer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Dispatch tasks efficiently based on location and 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Capture task information on field including customer location and service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Proximity alerts and navigational assistance for field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Capture images on field and update task status on field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Real-time task status information for office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Field staff productivity and other insightful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</a:t>
            </a:r>
            <a:r>
              <a:rPr lang="en-US" sz="1600" dirty="0" smtClean="0"/>
              <a:t>nd many more…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011303" y="211256"/>
            <a:ext cx="4599297" cy="668456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MWM Standard</a:t>
            </a:r>
            <a:endParaRPr lang="en-US" dirty="0"/>
          </a:p>
        </p:txBody>
      </p:sp>
      <p:sp>
        <p:nvSpPr>
          <p:cNvPr id="8" name="Folded Corner 7"/>
          <p:cNvSpPr/>
          <p:nvPr/>
        </p:nvSpPr>
        <p:spPr>
          <a:xfrm>
            <a:off x="-152400" y="3943350"/>
            <a:ext cx="3733800" cy="973256"/>
          </a:xfrm>
          <a:prstGeom prst="foldedCorner">
            <a:avLst/>
          </a:prstGeom>
          <a:solidFill>
            <a:srgbClr val="FFFFFF">
              <a:alpha val="83922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MWM Offerings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7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22" y="4095750"/>
            <a:ext cx="853878" cy="853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76750"/>
            <a:ext cx="3041884" cy="4807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4606837"/>
            <a:ext cx="2992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bg1"/>
                </a:solidFill>
              </a:rPr>
              <a:t>m</a:t>
            </a:r>
            <a:r>
              <a:rPr lang="en-IN" sz="2000" dirty="0" smtClean="0">
                <a:solidFill>
                  <a:schemeClr val="bg1"/>
                </a:solidFill>
              </a:rPr>
              <a:t>wm.accelerite.com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4900" y="2076450"/>
            <a:ext cx="69342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mwm@accelerite.com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54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1"/>
          <a:stretch/>
        </p:blipFill>
        <p:spPr>
          <a:xfrm>
            <a:off x="0" y="0"/>
            <a:ext cx="9144000" cy="606161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271319"/>
          </a:xfrm>
          <a:prstGeom prst="rect">
            <a:avLst/>
          </a:prstGeom>
          <a:solidFill>
            <a:srgbClr val="262626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79782" y="3714750"/>
            <a:ext cx="2743200" cy="13716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Optimally managing your field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workforce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25315" y="510440"/>
            <a:ext cx="2743200" cy="13716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Growing your business with minimum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investment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248400" y="3231472"/>
            <a:ext cx="2743200" cy="13716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Enhancing field service for customer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satisfaction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Oval 51"/>
          <p:cNvSpPr/>
          <p:nvPr/>
        </p:nvSpPr>
        <p:spPr>
          <a:xfrm>
            <a:off x="304800" y="303295"/>
            <a:ext cx="2819400" cy="2704185"/>
          </a:xfrm>
          <a:prstGeom prst="ellipse">
            <a:avLst/>
          </a:prstGeom>
          <a:solidFill>
            <a:srgbClr val="000000">
              <a:alpha val="78824"/>
            </a:srgbClr>
          </a:solidFill>
          <a:ln w="165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Drivers for success of field business</a:t>
            </a:r>
            <a:endParaRPr lang="en-US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1356471" y="2641720"/>
            <a:ext cx="731520" cy="731520"/>
            <a:chOff x="3375871" y="2603145"/>
            <a:chExt cx="731520" cy="731520"/>
          </a:xfrm>
        </p:grpSpPr>
        <p:sp>
          <p:nvSpPr>
            <p:cNvPr id="43" name="Oval 42"/>
            <p:cNvSpPr/>
            <p:nvPr/>
          </p:nvSpPr>
          <p:spPr>
            <a:xfrm>
              <a:off x="3375871" y="2603145"/>
              <a:ext cx="731520" cy="73152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4" name="Picture 4" descr="C:\Users\dinesh_kherajani\AppData\Local\Microsoft\Windows\Temporary Internet Files\Content.IE5\95C7X1P4\icon_17542[1].png"/>
            <p:cNvPicPr>
              <a:picLocks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48400" y="2744469"/>
              <a:ext cx="555643" cy="40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 44"/>
          <p:cNvGrpSpPr/>
          <p:nvPr/>
        </p:nvGrpSpPr>
        <p:grpSpPr>
          <a:xfrm>
            <a:off x="1348740" y="57150"/>
            <a:ext cx="731520" cy="731520"/>
            <a:chOff x="1003877" y="3859530"/>
            <a:chExt cx="731520" cy="731520"/>
          </a:xfrm>
        </p:grpSpPr>
        <p:sp>
          <p:nvSpPr>
            <p:cNvPr id="46" name="Oval 45"/>
            <p:cNvSpPr/>
            <p:nvPr/>
          </p:nvSpPr>
          <p:spPr>
            <a:xfrm>
              <a:off x="1003877" y="3859530"/>
              <a:ext cx="731520" cy="73152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Picture 2" descr="C:\Users\dinesh_kherajani\AppData\Local\Microsoft\Windows\Temporary Internet Files\Content.IE5\RXQXN7MU\icon-seedling[1]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811" y="4020464"/>
              <a:ext cx="409651" cy="40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Group 47"/>
          <p:cNvGrpSpPr/>
          <p:nvPr/>
        </p:nvGrpSpPr>
        <p:grpSpPr>
          <a:xfrm>
            <a:off x="2697367" y="1349435"/>
            <a:ext cx="731520" cy="731520"/>
            <a:chOff x="1003877" y="2461260"/>
            <a:chExt cx="731520" cy="731520"/>
          </a:xfrm>
        </p:grpSpPr>
        <p:sp>
          <p:nvSpPr>
            <p:cNvPr id="49" name="Oval 48"/>
            <p:cNvSpPr/>
            <p:nvPr/>
          </p:nvSpPr>
          <p:spPr>
            <a:xfrm>
              <a:off x="1003877" y="2461260"/>
              <a:ext cx="731520" cy="73152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0" name="Picture 5" descr="C:\Users\dinesh_kherajani\AppData\Local\Microsoft\Windows\Temporary Internet Files\Content.IE5\YA99E86A\180px-Smiley.svg[1]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811" y="2622194"/>
              <a:ext cx="409651" cy="40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" name="Elbow Connector 5"/>
          <p:cNvCxnSpPr>
            <a:stCxn id="46" idx="7"/>
            <a:endCxn id="26" idx="1"/>
          </p:cNvCxnSpPr>
          <p:nvPr/>
        </p:nvCxnSpPr>
        <p:spPr>
          <a:xfrm rot="16200000" flipH="1">
            <a:off x="3583242" y="-1445833"/>
            <a:ext cx="1031961" cy="4252184"/>
          </a:xfrm>
          <a:prstGeom prst="bentConnector4">
            <a:avLst>
              <a:gd name="adj1" fmla="val -5955"/>
              <a:gd name="adj2" fmla="val 5126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21" idx="0"/>
            <a:endCxn id="43" idx="4"/>
          </p:cNvCxnSpPr>
          <p:nvPr/>
        </p:nvCxnSpPr>
        <p:spPr>
          <a:xfrm rot="16200000" flipV="1">
            <a:off x="2216052" y="2879419"/>
            <a:ext cx="341510" cy="1329151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49" idx="5"/>
            <a:endCxn id="31" idx="0"/>
          </p:cNvCxnSpPr>
          <p:nvPr/>
        </p:nvCxnSpPr>
        <p:spPr>
          <a:xfrm rot="16200000" flipH="1">
            <a:off x="4842056" y="453528"/>
            <a:ext cx="1257646" cy="4298242"/>
          </a:xfrm>
          <a:prstGeom prst="bentConnector3">
            <a:avLst>
              <a:gd name="adj1" fmla="val 500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56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 Diagonal Corner Rectangle 24"/>
          <p:cNvSpPr/>
          <p:nvPr/>
        </p:nvSpPr>
        <p:spPr>
          <a:xfrm flipH="1">
            <a:off x="3157602" y="745106"/>
            <a:ext cx="1694985" cy="1356852"/>
          </a:xfrm>
          <a:prstGeom prst="round2DiagRect">
            <a:avLst>
              <a:gd name="adj1" fmla="val 0"/>
              <a:gd name="adj2" fmla="val 1674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Round Diagonal Corner Rectangle 44"/>
          <p:cNvSpPr/>
          <p:nvPr/>
        </p:nvSpPr>
        <p:spPr>
          <a:xfrm flipV="1">
            <a:off x="1600251" y="2137260"/>
            <a:ext cx="1732547" cy="1533075"/>
          </a:xfrm>
          <a:prstGeom prst="round2DiagRect">
            <a:avLst>
              <a:gd name="adj1" fmla="val 0"/>
              <a:gd name="adj2" fmla="val 1674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Round Diagonal Corner Rectangle 45"/>
          <p:cNvSpPr/>
          <p:nvPr/>
        </p:nvSpPr>
        <p:spPr>
          <a:xfrm rot="10800000" flipV="1">
            <a:off x="1058677" y="2137260"/>
            <a:ext cx="2274121" cy="1713795"/>
          </a:xfrm>
          <a:prstGeom prst="round2DiagRect">
            <a:avLst>
              <a:gd name="adj1" fmla="val 16667"/>
              <a:gd name="adj2" fmla="val 1674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</a:t>
            </a:r>
            <a:r>
              <a:rPr lang="en-US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 the skills utilization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field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workforce?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ound Diagonal Corner Rectangle 35"/>
          <p:cNvSpPr/>
          <p:nvPr/>
        </p:nvSpPr>
        <p:spPr>
          <a:xfrm>
            <a:off x="5978049" y="2533007"/>
            <a:ext cx="1828800" cy="1356852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ound Diagonal Corner Rectangle 38"/>
          <p:cNvSpPr/>
          <p:nvPr/>
        </p:nvSpPr>
        <p:spPr>
          <a:xfrm>
            <a:off x="5390665" y="1114946"/>
            <a:ext cx="1828800" cy="953889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ound Diagonal Corner Rectangle 21"/>
          <p:cNvSpPr/>
          <p:nvPr/>
        </p:nvSpPr>
        <p:spPr>
          <a:xfrm>
            <a:off x="1262513" y="940699"/>
            <a:ext cx="1828800" cy="1144226"/>
          </a:xfrm>
          <a:prstGeom prst="round2DiagRect">
            <a:avLst>
              <a:gd name="adj1" fmla="val 0"/>
              <a:gd name="adj2" fmla="val 1674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ound Diagonal Corner Rectangle 19"/>
          <p:cNvSpPr/>
          <p:nvPr/>
        </p:nvSpPr>
        <p:spPr>
          <a:xfrm>
            <a:off x="762741" y="606967"/>
            <a:ext cx="2328572" cy="1477958"/>
          </a:xfrm>
          <a:prstGeom prst="round2DiagRect">
            <a:avLst>
              <a:gd name="adj1" fmla="val 16667"/>
              <a:gd name="adj2" fmla="val 1674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</a:t>
            </a:r>
            <a:r>
              <a:rPr lang="en-US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better </a:t>
            </a:r>
            <a:r>
              <a:rPr lang="en-US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visibility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into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 activity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ound Diagonal Corner Rectangle 23"/>
          <p:cNvSpPr/>
          <p:nvPr/>
        </p:nvSpPr>
        <p:spPr>
          <a:xfrm flipH="1">
            <a:off x="3157602" y="219080"/>
            <a:ext cx="2144651" cy="1882878"/>
          </a:xfrm>
          <a:prstGeom prst="round2DiagRect">
            <a:avLst>
              <a:gd name="adj1" fmla="val 14269"/>
              <a:gd name="adj2" fmla="val 1374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</a:t>
            </a:r>
            <a:r>
              <a:rPr lang="en-US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 available/idle field workforce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ound Diagonal Corner Rectangle 28"/>
          <p:cNvSpPr/>
          <p:nvPr/>
        </p:nvSpPr>
        <p:spPr>
          <a:xfrm>
            <a:off x="3785214" y="2533008"/>
            <a:ext cx="1828800" cy="1356852"/>
          </a:xfrm>
          <a:prstGeom prst="round2DiagRect">
            <a:avLst>
              <a:gd name="adj1" fmla="val 0"/>
              <a:gd name="adj2" fmla="val 16747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ound Diagonal Corner Rectangle 27"/>
          <p:cNvSpPr/>
          <p:nvPr/>
        </p:nvSpPr>
        <p:spPr>
          <a:xfrm>
            <a:off x="3404214" y="2137260"/>
            <a:ext cx="2209800" cy="1752600"/>
          </a:xfrm>
          <a:prstGeom prst="round2DiagRect">
            <a:avLst>
              <a:gd name="adj1" fmla="val 16667"/>
              <a:gd name="adj2" fmla="val 16747"/>
            </a:avLst>
          </a:prstGeom>
          <a:solidFill>
            <a:srgbClr val="26262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</a:t>
            </a:r>
            <a:r>
              <a:rPr lang="en-US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 the ever-increasing costs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field workforce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ound Diagonal Corner Rectangle 34"/>
          <p:cNvSpPr/>
          <p:nvPr/>
        </p:nvSpPr>
        <p:spPr>
          <a:xfrm>
            <a:off x="5695827" y="2137260"/>
            <a:ext cx="2111022" cy="1752599"/>
          </a:xfrm>
          <a:prstGeom prst="round2DiagRect">
            <a:avLst>
              <a:gd name="adj1" fmla="val 11130"/>
              <a:gd name="adj2" fmla="val 11754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</a:t>
            </a:r>
            <a:r>
              <a:rPr lang="en-US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 improve customer service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</a:t>
            </a:r>
            <a:r>
              <a:rPr lang="en-US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field </a:t>
            </a:r>
            <a:r>
              <a:rPr lang="en-US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workforce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ound Diagonal Corner Rectangle 37"/>
          <p:cNvSpPr/>
          <p:nvPr/>
        </p:nvSpPr>
        <p:spPr>
          <a:xfrm>
            <a:off x="5390665" y="203344"/>
            <a:ext cx="2283179" cy="1871590"/>
          </a:xfrm>
          <a:prstGeom prst="round2DiagRect">
            <a:avLst>
              <a:gd name="adj1" fmla="val 20346"/>
              <a:gd name="adj2" fmla="val 17976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I </a:t>
            </a:r>
            <a:r>
              <a:rPr lang="en-US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ensure productivity and efficiency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my field workforce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" name="Picture 3" descr="D:\Muttayya Works\accelerite\PPT\Radia Overview\design images\question mark in circle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94" y="3125664"/>
            <a:ext cx="694745" cy="694746"/>
          </a:xfrm>
          <a:prstGeom prst="ellipse">
            <a:avLst/>
          </a:prstGeom>
          <a:solidFill>
            <a:srgbClr val="FFFFFF"/>
          </a:solidFill>
          <a:effectLst/>
          <a:extLst/>
        </p:spPr>
      </p:pic>
      <p:pic>
        <p:nvPicPr>
          <p:cNvPr id="42" name="Picture 3" descr="D:\Muttayya Works\accelerite\PPT\Radia Overview\design images\question mark in circ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167" y="3334081"/>
            <a:ext cx="640080" cy="64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D:\Muttayya Works\accelerite\PPT\Radia Overview\design images\question mark in circle.png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842" y="1821971"/>
            <a:ext cx="505925" cy="505926"/>
          </a:xfrm>
          <a:prstGeom prst="ellipse">
            <a:avLst/>
          </a:prstGeom>
          <a:solidFill>
            <a:srgbClr val="FFFFFF"/>
          </a:solidFill>
          <a:effectLst/>
          <a:extLst/>
        </p:spPr>
      </p:pic>
      <p:pic>
        <p:nvPicPr>
          <p:cNvPr id="44" name="Picture 3" descr="D:\Muttayya Works\accelerite\PPT\Radia Overview\design images\question mark in circle.png"/>
          <p:cNvPicPr>
            <a:picLocks noChangeAspect="1" noChangeArrowheads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039" y="197874"/>
            <a:ext cx="779175" cy="779176"/>
          </a:xfrm>
          <a:prstGeom prst="ellipse">
            <a:avLst/>
          </a:prstGeom>
          <a:solidFill>
            <a:srgbClr val="FFFFFF"/>
          </a:solidFill>
          <a:extLst/>
        </p:spPr>
      </p:pic>
      <p:pic>
        <p:nvPicPr>
          <p:cNvPr id="23" name="Picture 3" descr="D:\Muttayya Works\accelerite\PPT\Radia Overview\design images\question mark in circle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055" y="-3008"/>
            <a:ext cx="694745" cy="694746"/>
          </a:xfrm>
          <a:prstGeom prst="ellipse">
            <a:avLst/>
          </a:prstGeom>
          <a:solidFill>
            <a:srgbClr val="FFFFFF"/>
          </a:solidFill>
          <a:extLst/>
        </p:spPr>
      </p:pic>
      <p:sp>
        <p:nvSpPr>
          <p:cNvPr id="30" name="Rectangle 29"/>
          <p:cNvSpPr/>
          <p:nvPr/>
        </p:nvSpPr>
        <p:spPr>
          <a:xfrm>
            <a:off x="0" y="4019550"/>
            <a:ext cx="9144000" cy="12192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Challenges in Managing Field Workforce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1" r="11984"/>
          <a:stretch/>
        </p:blipFill>
        <p:spPr>
          <a:xfrm>
            <a:off x="0" y="0"/>
            <a:ext cx="9143999" cy="4114799"/>
          </a:xfrm>
        </p:spPr>
      </p:pic>
      <p:sp>
        <p:nvSpPr>
          <p:cNvPr id="7" name="Rectangle 6"/>
          <p:cNvSpPr/>
          <p:nvPr/>
        </p:nvSpPr>
        <p:spPr>
          <a:xfrm>
            <a:off x="0" y="3799523"/>
            <a:ext cx="9144000" cy="142874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74320" rtlCol="0" anchor="ctr"/>
          <a:lstStyle/>
          <a:p>
            <a:pPr algn="r"/>
            <a:r>
              <a:rPr lang="en-US" sz="3200" dirty="0" smtClean="0">
                <a:solidFill>
                  <a:schemeClr val="accent5"/>
                </a:solidFill>
              </a:rPr>
              <a:t>Mobile Workforce Management (MWM)</a:t>
            </a:r>
          </a:p>
          <a:p>
            <a:pPr algn="r"/>
            <a:r>
              <a:rPr lang="en-US" sz="2000" dirty="0" smtClean="0"/>
              <a:t>Empower your field workforce &amp; transform your business</a:t>
            </a:r>
            <a:endParaRPr lang="en-US" sz="1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47" y="4018597"/>
            <a:ext cx="991553" cy="99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238750"/>
          </a:xfrm>
          <a:prstGeom prst="rect">
            <a:avLst/>
          </a:prstGeom>
          <a:solidFill>
            <a:schemeClr val="tx1">
              <a:lumMod val="85000"/>
              <a:lumOff val="15000"/>
              <a:alpha val="8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0062" y="269184"/>
            <a:ext cx="1188720" cy="1188720"/>
          </a:xfrm>
          <a:prstGeom prst="ellipse">
            <a:avLst/>
          </a:prstGeom>
          <a:solidFill>
            <a:schemeClr val="tx2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43800" y="3638550"/>
            <a:ext cx="1188720" cy="1188720"/>
          </a:xfrm>
          <a:prstGeom prst="ellipse">
            <a:avLst/>
          </a:prstGeom>
          <a:solidFill>
            <a:schemeClr val="accent6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0062" y="3638550"/>
            <a:ext cx="1188720" cy="1188720"/>
          </a:xfrm>
          <a:prstGeom prst="ellipse">
            <a:avLst/>
          </a:prstGeom>
          <a:solidFill>
            <a:schemeClr val="accent3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543800" y="269184"/>
            <a:ext cx="1188720" cy="1188720"/>
          </a:xfrm>
          <a:prstGeom prst="ellipse">
            <a:avLst/>
          </a:prstGeom>
          <a:solidFill>
            <a:schemeClr val="accent4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14" idx="0"/>
            <a:endCxn id="11" idx="0"/>
          </p:cNvCxnSpPr>
          <p:nvPr/>
        </p:nvCxnSpPr>
        <p:spPr>
          <a:xfrm flipH="1">
            <a:off x="914422" y="269184"/>
            <a:ext cx="7223738" cy="0"/>
          </a:xfrm>
          <a:prstGeom prst="line">
            <a:avLst/>
          </a:prstGeom>
          <a:ln w="2540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3" idx="2"/>
            <a:endCxn id="11" idx="2"/>
          </p:cNvCxnSpPr>
          <p:nvPr/>
        </p:nvCxnSpPr>
        <p:spPr>
          <a:xfrm flipV="1">
            <a:off x="320062" y="863544"/>
            <a:ext cx="0" cy="3369366"/>
          </a:xfrm>
          <a:prstGeom prst="line">
            <a:avLst/>
          </a:prstGeom>
          <a:ln w="2540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4" idx="6"/>
            <a:endCxn id="12" idx="6"/>
          </p:cNvCxnSpPr>
          <p:nvPr/>
        </p:nvCxnSpPr>
        <p:spPr>
          <a:xfrm>
            <a:off x="8732520" y="863544"/>
            <a:ext cx="0" cy="3369366"/>
          </a:xfrm>
          <a:prstGeom prst="line">
            <a:avLst/>
          </a:prstGeom>
          <a:ln w="2540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3" idx="4"/>
            <a:endCxn id="12" idx="4"/>
          </p:cNvCxnSpPr>
          <p:nvPr/>
        </p:nvCxnSpPr>
        <p:spPr>
          <a:xfrm>
            <a:off x="914422" y="4827270"/>
            <a:ext cx="7223738" cy="0"/>
          </a:xfrm>
          <a:prstGeom prst="line">
            <a:avLst/>
          </a:prstGeom>
          <a:ln w="2540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3931931" y="1785848"/>
            <a:ext cx="1188720" cy="1188720"/>
          </a:xfrm>
          <a:prstGeom prst="ellipse">
            <a:avLst/>
          </a:prstGeom>
          <a:solidFill>
            <a:schemeClr val="tx1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4" descr="C:\Users\dinesh_kherajani\AppData\Local\Microsoft\Windows\Temporary Internet Files\Content.IE5\95C7X1P4\icon_17542[1].pn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16223" y="2151608"/>
            <a:ext cx="620137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3" name="Straight Connector 92"/>
          <p:cNvCxnSpPr/>
          <p:nvPr/>
        </p:nvCxnSpPr>
        <p:spPr>
          <a:xfrm flipH="1">
            <a:off x="7877558" y="1447802"/>
            <a:ext cx="267271" cy="703806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endCxn id="12" idx="2"/>
          </p:cNvCxnSpPr>
          <p:nvPr/>
        </p:nvCxnSpPr>
        <p:spPr>
          <a:xfrm>
            <a:off x="6477000" y="4232910"/>
            <a:ext cx="1066800" cy="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1" idx="6"/>
          </p:cNvCxnSpPr>
          <p:nvPr/>
        </p:nvCxnSpPr>
        <p:spPr>
          <a:xfrm flipV="1">
            <a:off x="1508782" y="853735"/>
            <a:ext cx="1021081" cy="9809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endCxn id="13" idx="0"/>
          </p:cNvCxnSpPr>
          <p:nvPr/>
        </p:nvCxnSpPr>
        <p:spPr>
          <a:xfrm flipH="1">
            <a:off x="914422" y="2960133"/>
            <a:ext cx="228578" cy="678417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2220147" y="3005279"/>
            <a:ext cx="4637853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Mobile Workforce Management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Cloud-based field service management platform</a:t>
            </a:r>
            <a:endParaRPr lang="en-US" sz="14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529830" y="514350"/>
            <a:ext cx="166117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Real-time </a:t>
            </a:r>
            <a:r>
              <a:rPr lang="en-US" sz="1200" dirty="0">
                <a:solidFill>
                  <a:schemeClr val="bg1"/>
                </a:solidFill>
              </a:rPr>
              <a:t>access to current location and historic trail of field workforce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6139302" y="1809750"/>
            <a:ext cx="1744671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Supports smartphones and basic phones </a:t>
            </a:r>
            <a:endParaRPr lang="en-US" sz="1200" dirty="0" smtClean="0">
              <a:solidFill>
                <a:schemeClr val="bg1"/>
              </a:solidFill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(without GPS </a:t>
            </a:r>
            <a:r>
              <a:rPr lang="en-US" sz="1200" dirty="0">
                <a:solidFill>
                  <a:schemeClr val="bg1"/>
                </a:solidFill>
              </a:rPr>
              <a:t>and data connectivity)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4812690" y="3893277"/>
            <a:ext cx="166117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Flexible model – pay as you grow (elastic entry &amp; exit)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415832" y="2232114"/>
            <a:ext cx="1870167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Smart task management features to empower your field workforce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24" y="628540"/>
            <a:ext cx="342978" cy="4700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09" y="3960054"/>
            <a:ext cx="444601" cy="495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813" y="4050684"/>
            <a:ext cx="241355" cy="3937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001" y="602634"/>
            <a:ext cx="292167" cy="50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3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0" y="0"/>
            <a:ext cx="9144000" cy="5271319"/>
          </a:xfrm>
          <a:prstGeom prst="rect">
            <a:avLst/>
          </a:prstGeom>
          <a:solidFill>
            <a:srgbClr val="262626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1"/>
          <a:stretch/>
        </p:blipFill>
        <p:spPr>
          <a:xfrm>
            <a:off x="459494" y="476250"/>
            <a:ext cx="2058988" cy="137160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59" y="3562350"/>
            <a:ext cx="2057400" cy="137160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264" y="469490"/>
            <a:ext cx="2057400" cy="137228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264" y="3562350"/>
            <a:ext cx="2057400" cy="1371600"/>
          </a:xfrm>
          <a:prstGeom prst="rect">
            <a:avLst/>
          </a:prstGeom>
        </p:spPr>
      </p:pic>
      <p:cxnSp>
        <p:nvCxnSpPr>
          <p:cNvPr id="16" name="Straight Connector 15"/>
          <p:cNvCxnSpPr>
            <a:endCxn id="40" idx="3"/>
          </p:cNvCxnSpPr>
          <p:nvPr/>
        </p:nvCxnSpPr>
        <p:spPr>
          <a:xfrm flipH="1">
            <a:off x="2518482" y="1155632"/>
            <a:ext cx="681918" cy="6418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015453" y="4248150"/>
            <a:ext cx="663220" cy="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712896" y="1841775"/>
            <a:ext cx="136" cy="577575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57" idx="0"/>
          </p:cNvCxnSpPr>
          <p:nvPr/>
        </p:nvCxnSpPr>
        <p:spPr>
          <a:xfrm>
            <a:off x="1430159" y="2915774"/>
            <a:ext cx="0" cy="646576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00400" y="865854"/>
            <a:ext cx="10668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Manage Growth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880601" y="2427551"/>
            <a:ext cx="1664727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Optimize </a:t>
            </a:r>
          </a:p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Costs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5079" y="2297518"/>
            <a:ext cx="2295889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Differentiate Against Competition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572000" y="3943350"/>
            <a:ext cx="1442227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Minimum </a:t>
            </a:r>
          </a:p>
          <a:p>
            <a:pPr algn="ctr"/>
            <a:r>
              <a:rPr lang="en-US" sz="1700" dirty="0" smtClean="0">
                <a:solidFill>
                  <a:schemeClr val="bg1"/>
                </a:solidFill>
              </a:rPr>
              <a:t>Investment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657600" y="1657350"/>
            <a:ext cx="2194560" cy="219456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MWM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1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0" y="0"/>
            <a:ext cx="9144000" cy="5238750"/>
          </a:xfrm>
          <a:prstGeom prst="rect">
            <a:avLst/>
          </a:prstGeom>
          <a:solidFill>
            <a:srgbClr val="262626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990600" y="1594494"/>
            <a:ext cx="0" cy="91440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2743200" y="1594494"/>
            <a:ext cx="0" cy="91440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533900" y="1594494"/>
            <a:ext cx="0" cy="91440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305550" y="1594494"/>
            <a:ext cx="0" cy="91440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077200" y="1594494"/>
            <a:ext cx="0" cy="914400"/>
          </a:xfrm>
          <a:prstGeom prst="line">
            <a:avLst/>
          </a:prstGeom>
          <a:ln w="28575" cap="rnd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304800" y="275649"/>
            <a:ext cx="1371600" cy="1371600"/>
            <a:chOff x="1600200" y="3257550"/>
            <a:chExt cx="1188720" cy="1188720"/>
          </a:xfrm>
        </p:grpSpPr>
        <p:sp>
          <p:nvSpPr>
            <p:cNvPr id="2" name="Oval 1"/>
            <p:cNvSpPr/>
            <p:nvPr/>
          </p:nvSpPr>
          <p:spPr>
            <a:xfrm>
              <a:off x="1600200" y="3257550"/>
              <a:ext cx="1188720" cy="1188720"/>
            </a:xfrm>
            <a:prstGeom prst="ellipse">
              <a:avLst/>
            </a:prstGeom>
            <a:solidFill>
              <a:schemeClr val="tx1"/>
            </a:solidFill>
            <a:ln w="152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449" r="16410" b="13088"/>
            <a:stretch/>
          </p:blipFill>
          <p:spPr>
            <a:xfrm>
              <a:off x="1648540" y="3303270"/>
              <a:ext cx="1097280" cy="1097280"/>
            </a:xfrm>
            <a:prstGeom prst="ellips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  <p:grpSp>
        <p:nvGrpSpPr>
          <p:cNvPr id="46" name="Group 45"/>
          <p:cNvGrpSpPr/>
          <p:nvPr/>
        </p:nvGrpSpPr>
        <p:grpSpPr>
          <a:xfrm>
            <a:off x="2076450" y="275649"/>
            <a:ext cx="1371600" cy="1371600"/>
            <a:chOff x="3688979" y="102384"/>
            <a:chExt cx="1188720" cy="1188720"/>
          </a:xfrm>
        </p:grpSpPr>
        <p:sp>
          <p:nvSpPr>
            <p:cNvPr id="5" name="Oval 4"/>
            <p:cNvSpPr/>
            <p:nvPr/>
          </p:nvSpPr>
          <p:spPr>
            <a:xfrm>
              <a:off x="3688979" y="102384"/>
              <a:ext cx="1188720" cy="1188720"/>
            </a:xfrm>
            <a:prstGeom prst="ellipse">
              <a:avLst/>
            </a:prstGeom>
            <a:solidFill>
              <a:schemeClr val="tx1"/>
            </a:solidFill>
            <a:ln w="152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/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93"/>
            <a:stretch/>
          </p:blipFill>
          <p:spPr>
            <a:xfrm>
              <a:off x="3741420" y="148104"/>
              <a:ext cx="1097280" cy="1097280"/>
            </a:xfrm>
            <a:prstGeom prst="ellips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  <p:grpSp>
        <p:nvGrpSpPr>
          <p:cNvPr id="45" name="Group 44"/>
          <p:cNvGrpSpPr/>
          <p:nvPr/>
        </p:nvGrpSpPr>
        <p:grpSpPr>
          <a:xfrm>
            <a:off x="3848100" y="275649"/>
            <a:ext cx="1371600" cy="1371600"/>
            <a:chOff x="5609219" y="849630"/>
            <a:chExt cx="1188720" cy="1188720"/>
          </a:xfrm>
        </p:grpSpPr>
        <p:sp>
          <p:nvSpPr>
            <p:cNvPr id="6" name="Oval 5"/>
            <p:cNvSpPr/>
            <p:nvPr/>
          </p:nvSpPr>
          <p:spPr>
            <a:xfrm>
              <a:off x="5609219" y="849630"/>
              <a:ext cx="1188720" cy="1188720"/>
            </a:xfrm>
            <a:prstGeom prst="ellipse">
              <a:avLst/>
            </a:prstGeom>
            <a:solidFill>
              <a:schemeClr val="tx1"/>
            </a:solidFill>
            <a:ln w="152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/>
            <p:cNvPicPr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74"/>
            <a:stretch/>
          </p:blipFill>
          <p:spPr>
            <a:xfrm>
              <a:off x="5654939" y="909114"/>
              <a:ext cx="1097280" cy="1097280"/>
            </a:xfrm>
            <a:prstGeom prst="ellips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  <p:grpSp>
        <p:nvGrpSpPr>
          <p:cNvPr id="44" name="Group 43"/>
          <p:cNvGrpSpPr/>
          <p:nvPr/>
        </p:nvGrpSpPr>
        <p:grpSpPr>
          <a:xfrm>
            <a:off x="5619750" y="275649"/>
            <a:ext cx="1371600" cy="1371600"/>
            <a:chOff x="5791200" y="3181350"/>
            <a:chExt cx="1188720" cy="1188720"/>
          </a:xfrm>
          <a:solidFill>
            <a:schemeClr val="accent5"/>
          </a:solidFill>
        </p:grpSpPr>
        <p:sp>
          <p:nvSpPr>
            <p:cNvPr id="4" name="Oval 3"/>
            <p:cNvSpPr/>
            <p:nvPr/>
          </p:nvSpPr>
          <p:spPr>
            <a:xfrm>
              <a:off x="5791200" y="3181350"/>
              <a:ext cx="1188720" cy="1188720"/>
            </a:xfrm>
            <a:prstGeom prst="ellipse">
              <a:avLst/>
            </a:prstGeom>
            <a:grpFill/>
            <a:ln w="152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/>
            <p:cNvPicPr>
              <a:picLocks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92"/>
            <a:stretch/>
          </p:blipFill>
          <p:spPr>
            <a:xfrm>
              <a:off x="5838863" y="3236380"/>
              <a:ext cx="1097280" cy="1097280"/>
            </a:xfrm>
            <a:prstGeom prst="ellipse">
              <a:avLst/>
            </a:pr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  <p:grpSp>
        <p:nvGrpSpPr>
          <p:cNvPr id="43" name="Group 42"/>
          <p:cNvGrpSpPr/>
          <p:nvPr/>
        </p:nvGrpSpPr>
        <p:grpSpPr>
          <a:xfrm>
            <a:off x="7391400" y="275649"/>
            <a:ext cx="1371600" cy="1371600"/>
            <a:chOff x="3688979" y="3942864"/>
            <a:chExt cx="1188720" cy="1188720"/>
          </a:xfrm>
        </p:grpSpPr>
        <p:sp>
          <p:nvSpPr>
            <p:cNvPr id="3" name="Oval 2"/>
            <p:cNvSpPr/>
            <p:nvPr/>
          </p:nvSpPr>
          <p:spPr>
            <a:xfrm>
              <a:off x="3688979" y="3942864"/>
              <a:ext cx="1188720" cy="1188720"/>
            </a:xfrm>
            <a:prstGeom prst="ellipse">
              <a:avLst/>
            </a:prstGeom>
            <a:solidFill>
              <a:schemeClr val="tx1"/>
            </a:solidFill>
            <a:ln w="152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/>
            <p:cNvPicPr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33"/>
            <a:stretch/>
          </p:blipFill>
          <p:spPr>
            <a:xfrm>
              <a:off x="3734699" y="4016840"/>
              <a:ext cx="1097280" cy="1097280"/>
            </a:xfrm>
            <a:prstGeom prst="ellips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</p:pic>
      </p:grpSp>
      <p:sp>
        <p:nvSpPr>
          <p:cNvPr id="64" name="Rectangle 63"/>
          <p:cNvSpPr/>
          <p:nvPr/>
        </p:nvSpPr>
        <p:spPr>
          <a:xfrm>
            <a:off x="7273263" y="2556958"/>
            <a:ext cx="1600200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Generate reports for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85596" y="2556958"/>
            <a:ext cx="1600200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Locate field workforce in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real-time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957513" y="2556958"/>
            <a:ext cx="1600200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Optimally schedule and dispatch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729430" y="2556958"/>
            <a:ext cx="1600200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Enable field workforce with task information on the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501347" y="2556958"/>
            <a:ext cx="1600200" cy="158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real-time field insights and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alerts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0" y="4019550"/>
            <a:ext cx="9144000" cy="12192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Key Features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0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262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05330" y="10868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782510" y="10868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845300" y="10868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845300" y="32204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775315" y="32204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05330" y="3220462"/>
            <a:ext cx="914400" cy="914400"/>
          </a:xfrm>
          <a:prstGeom prst="ellipse">
            <a:avLst/>
          </a:prstGeom>
          <a:solidFill>
            <a:schemeClr val="accent6"/>
          </a:solidFill>
          <a:ln w="152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>
            <a:off x="1619730" y="1544062"/>
            <a:ext cx="2162780" cy="0"/>
          </a:xfrm>
          <a:prstGeom prst="line">
            <a:avLst/>
          </a:prstGeom>
          <a:ln w="1524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696910" y="1544062"/>
            <a:ext cx="2148390" cy="0"/>
          </a:xfrm>
          <a:prstGeom prst="line">
            <a:avLst/>
          </a:prstGeom>
          <a:ln w="15240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689715" y="3677662"/>
            <a:ext cx="2155585" cy="0"/>
          </a:xfrm>
          <a:prstGeom prst="line">
            <a:avLst/>
          </a:prstGeom>
          <a:ln w="1524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1" idx="2"/>
            <a:endCxn id="53" idx="6"/>
          </p:cNvCxnSpPr>
          <p:nvPr/>
        </p:nvCxnSpPr>
        <p:spPr>
          <a:xfrm flipH="1">
            <a:off x="1619730" y="3677662"/>
            <a:ext cx="2155585" cy="0"/>
          </a:xfrm>
          <a:prstGeom prst="line">
            <a:avLst/>
          </a:prstGeom>
          <a:ln w="1524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>
            <a:stCxn id="45" idx="6"/>
            <a:endCxn id="49" idx="6"/>
          </p:cNvCxnSpPr>
          <p:nvPr/>
        </p:nvCxnSpPr>
        <p:spPr>
          <a:xfrm>
            <a:off x="7759700" y="1544062"/>
            <a:ext cx="12700" cy="2133600"/>
          </a:xfrm>
          <a:prstGeom prst="curvedConnector3">
            <a:avLst>
              <a:gd name="adj1" fmla="val 5316283"/>
            </a:avLst>
          </a:prstGeom>
          <a:ln w="1524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457200" y="210563"/>
            <a:ext cx="1645920" cy="674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91440" rIns="18288" rtlCol="0" anchor="b" anchorCtr="1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Record service tasks and customer </a:t>
            </a:r>
            <a:r>
              <a:rPr lang="en-US" sz="1100" b="1" dirty="0" smtClean="0">
                <a:solidFill>
                  <a:schemeClr val="bg1"/>
                </a:solidFill>
              </a:rPr>
              <a:t>details; add task attachments and required skills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416750" y="210563"/>
            <a:ext cx="1645920" cy="674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91440" rIns="18288" rtlCol="0" anchor="b" anchorCtr="1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Dispatch tasks to appropriate field workforce – based on skill and/or location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019800" y="210562"/>
            <a:ext cx="2105660" cy="674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91440" rIns="18288" rtlCol="0" anchor="b" anchorCtr="1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Enable your workforce to view and update tasks, view customer information and history on their mobile devices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248400" y="4267160"/>
            <a:ext cx="2031825" cy="752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18288" rtlCol="0" anchor="t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Provide navigational assistance and proximity alert notifications </a:t>
            </a:r>
            <a:r>
              <a:rPr lang="en-US" sz="1100" b="1" dirty="0" smtClean="0">
                <a:solidFill>
                  <a:schemeClr val="bg1"/>
                </a:solidFill>
              </a:rPr>
              <a:t>to field workforce for </a:t>
            </a:r>
            <a:r>
              <a:rPr lang="en-US" sz="1100" b="1" dirty="0">
                <a:solidFill>
                  <a:schemeClr val="bg1"/>
                </a:solidFill>
              </a:rPr>
              <a:t>assigned tasks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505200" y="4272310"/>
            <a:ext cx="1645920" cy="752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18288" rtlCol="0" anchor="t"/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Get real-time alerts about field activities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dirty="0" smtClean="0">
                <a:solidFill>
                  <a:schemeClr val="bg1"/>
                </a:solidFill>
              </a:rPr>
              <a:t>without continuously monitoring the system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92363" y="4265676"/>
            <a:ext cx="1645920" cy="97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rIns="18288" rtlCol="0" anchor="t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Get insights into </a:t>
            </a:r>
            <a:r>
              <a:rPr lang="en-US" sz="1100" b="1" dirty="0" smtClean="0">
                <a:solidFill>
                  <a:schemeClr val="bg1"/>
                </a:solidFill>
              </a:rPr>
              <a:t>field staff performance </a:t>
            </a:r>
            <a:r>
              <a:rPr lang="en-US" sz="1100" b="1" dirty="0">
                <a:solidFill>
                  <a:schemeClr val="bg1"/>
                </a:solidFill>
              </a:rPr>
              <a:t>with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ready-to-use reports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05000" y="2190750"/>
            <a:ext cx="5301488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MWM Use Case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30" y="1289910"/>
            <a:ext cx="444601" cy="4954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840" y="1352529"/>
            <a:ext cx="520819" cy="3556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979" y="1280704"/>
            <a:ext cx="279464" cy="5208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685" y="3442658"/>
            <a:ext cx="342978" cy="4700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460" y="3493469"/>
            <a:ext cx="292167" cy="3683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65" y="3442658"/>
            <a:ext cx="520819" cy="43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44440" y="0"/>
            <a:ext cx="1640718" cy="40195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25771" cy="5238750"/>
          </a:xfrm>
          <a:prstGeom prst="rect">
            <a:avLst/>
          </a:prstGeom>
          <a:solidFill>
            <a:schemeClr val="tx1">
              <a:lumMod val="85000"/>
              <a:lumOff val="15000"/>
              <a:alpha val="7686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C:\Users\dinesh_kherajani\AppData\Local\Microsoft\Windows\Temporary Internet Files\Content.IE5\95C7X1P4\icon_17542[1].pn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7751" y="538579"/>
            <a:ext cx="434096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15092" y="768771"/>
            <a:ext cx="1299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200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F</a:t>
            </a:r>
            <a:r>
              <a:rPr lang="en-US" sz="1200" b="1" dirty="0" smtClean="0">
                <a:solidFill>
                  <a:schemeClr val="bg1"/>
                </a:solidFill>
              </a:rPr>
              <a:t>ield staff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418067" y="2001794"/>
            <a:ext cx="2932565" cy="75925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83489" y="2058724"/>
            <a:ext cx="186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Total </a:t>
            </a:r>
            <a:r>
              <a:rPr lang="en-US" sz="1200" dirty="0" smtClean="0">
                <a:solidFill>
                  <a:schemeClr val="accent5"/>
                </a:solidFill>
              </a:rPr>
              <a:t>expenses</a:t>
            </a:r>
            <a:r>
              <a:rPr lang="en-US" sz="1200" dirty="0" smtClean="0">
                <a:solidFill>
                  <a:schemeClr val="bg1"/>
                </a:solidFill>
              </a:rPr>
              <a:t> for 10000 tasks is R</a:t>
            </a:r>
            <a:r>
              <a:rPr lang="en-US" sz="1200" b="1" dirty="0" smtClean="0">
                <a:solidFill>
                  <a:schemeClr val="bg1"/>
                </a:solidFill>
              </a:rPr>
              <a:t>s. 40 Lakhs </a:t>
            </a:r>
            <a:r>
              <a:rPr lang="en-US" sz="1200" dirty="0" smtClean="0">
                <a:solidFill>
                  <a:schemeClr val="bg1"/>
                </a:solidFill>
              </a:rPr>
              <a:t>(</a:t>
            </a:r>
            <a:r>
              <a:rPr lang="en-US" sz="1200" dirty="0" smtClean="0">
                <a:solidFill>
                  <a:schemeClr val="accent5"/>
                </a:solidFill>
              </a:rPr>
              <a:t>Rs. 40,00,000</a:t>
            </a:r>
            <a:r>
              <a:rPr lang="en-US" sz="1200" dirty="0" smtClean="0">
                <a:solidFill>
                  <a:schemeClr val="bg1"/>
                </a:solidFill>
              </a:rPr>
              <a:t>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418067" y="514351"/>
            <a:ext cx="2932565" cy="64008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426535" y="1262614"/>
            <a:ext cx="2924097" cy="64008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483490" y="587116"/>
            <a:ext cx="1619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Each field staff does </a:t>
            </a:r>
            <a:r>
              <a:rPr lang="en-US" sz="1200" b="1" dirty="0" smtClean="0">
                <a:solidFill>
                  <a:schemeClr val="bg1"/>
                </a:solidFill>
              </a:rPr>
              <a:t>50 tasks</a:t>
            </a:r>
            <a:r>
              <a:rPr lang="en-US" sz="1200" dirty="0" smtClean="0">
                <a:solidFill>
                  <a:schemeClr val="bg1"/>
                </a:solidFill>
              </a:rPr>
              <a:t> per month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483490" y="1334551"/>
            <a:ext cx="1618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</a:rPr>
              <a:t>10000 tasks </a:t>
            </a:r>
            <a:r>
              <a:rPr lang="en-US" sz="1200" dirty="0" smtClean="0">
                <a:solidFill>
                  <a:schemeClr val="bg1"/>
                </a:solidFill>
              </a:rPr>
              <a:t>completed per month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503032" y="514351"/>
            <a:ext cx="2935224" cy="64008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5503032" y="1262614"/>
            <a:ext cx="2935224" cy="64008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700864" y="603559"/>
            <a:ext cx="1697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Each field staff does </a:t>
            </a:r>
            <a:r>
              <a:rPr lang="en-US" sz="1200" b="1" dirty="0" smtClean="0">
                <a:solidFill>
                  <a:schemeClr val="bg1"/>
                </a:solidFill>
              </a:rPr>
              <a:t>62.5 tasks</a:t>
            </a:r>
            <a:r>
              <a:rPr lang="en-US" sz="1200" dirty="0" smtClean="0">
                <a:solidFill>
                  <a:schemeClr val="bg1"/>
                </a:solidFill>
              </a:rPr>
              <a:t> per month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700865" y="1351822"/>
            <a:ext cx="1618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</a:rPr>
              <a:t>12500 tasks </a:t>
            </a:r>
            <a:r>
              <a:rPr lang="en-US" sz="1200" dirty="0" smtClean="0">
                <a:solidFill>
                  <a:schemeClr val="bg1"/>
                </a:solidFill>
              </a:rPr>
              <a:t>completed per month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503032" y="2001947"/>
            <a:ext cx="2935224" cy="75895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646033" y="2058724"/>
            <a:ext cx="1752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Total </a:t>
            </a:r>
            <a:r>
              <a:rPr lang="en-US" sz="1200" dirty="0">
                <a:solidFill>
                  <a:schemeClr val="accent5"/>
                </a:solidFill>
              </a:rPr>
              <a:t>expenses</a:t>
            </a:r>
            <a:r>
              <a:rPr lang="en-US" sz="1200" dirty="0">
                <a:solidFill>
                  <a:schemeClr val="bg1"/>
                </a:solidFill>
              </a:rPr>
              <a:t> for 10000 tasks is </a:t>
            </a:r>
            <a:r>
              <a:rPr lang="en-US" sz="1200" dirty="0" smtClean="0">
                <a:solidFill>
                  <a:schemeClr val="bg1"/>
                </a:solidFill>
              </a:rPr>
              <a:t>R</a:t>
            </a:r>
            <a:r>
              <a:rPr lang="en-US" sz="1200" b="1" dirty="0" smtClean="0">
                <a:solidFill>
                  <a:schemeClr val="bg1"/>
                </a:solidFill>
              </a:rPr>
              <a:t>s</a:t>
            </a:r>
            <a:r>
              <a:rPr lang="en-US" sz="1200" b="1" dirty="0">
                <a:solidFill>
                  <a:schemeClr val="bg1"/>
                </a:solidFill>
              </a:rPr>
              <a:t>. </a:t>
            </a:r>
            <a:r>
              <a:rPr lang="en-US" sz="1200" b="1" dirty="0" smtClean="0">
                <a:solidFill>
                  <a:schemeClr val="bg1"/>
                </a:solidFill>
              </a:rPr>
              <a:t>32 </a:t>
            </a:r>
            <a:r>
              <a:rPr lang="en-US" sz="1200" b="1" dirty="0">
                <a:solidFill>
                  <a:schemeClr val="bg1"/>
                </a:solidFill>
              </a:rPr>
              <a:t>Lakhs </a:t>
            </a:r>
            <a:r>
              <a:rPr lang="en-US" sz="1200" dirty="0">
                <a:solidFill>
                  <a:schemeClr val="bg1"/>
                </a:solidFill>
              </a:rPr>
              <a:t>(</a:t>
            </a:r>
            <a:r>
              <a:rPr lang="en-US" sz="1200" dirty="0">
                <a:solidFill>
                  <a:schemeClr val="accent5"/>
                </a:solidFill>
              </a:rPr>
              <a:t>Rs. </a:t>
            </a:r>
            <a:r>
              <a:rPr lang="en-US" sz="1200" dirty="0" smtClean="0">
                <a:solidFill>
                  <a:schemeClr val="accent5"/>
                </a:solidFill>
              </a:rPr>
              <a:t>32,00,000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1982175" y="2865667"/>
            <a:ext cx="6933225" cy="993327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Productivity gain </a:t>
            </a:r>
            <a:r>
              <a:rPr lang="en-US" sz="1400" b="1" u="sng" dirty="0" smtClean="0">
                <a:solidFill>
                  <a:schemeClr val="accent5"/>
                </a:solidFill>
              </a:rPr>
              <a:t>25%</a:t>
            </a:r>
            <a:r>
              <a:rPr lang="en-US" sz="1400" dirty="0" smtClean="0">
                <a:solidFill>
                  <a:schemeClr val="bg1"/>
                </a:solidFill>
              </a:rPr>
              <a:t> = Cost savings </a:t>
            </a:r>
            <a:r>
              <a:rPr lang="en-US" sz="1400" b="1" u="sng" dirty="0" smtClean="0">
                <a:solidFill>
                  <a:schemeClr val="accent5"/>
                </a:solidFill>
              </a:rPr>
              <a:t>Rs. 8 lakhs*</a:t>
            </a:r>
            <a:r>
              <a:rPr lang="en-US" sz="1400" dirty="0" smtClean="0">
                <a:solidFill>
                  <a:schemeClr val="bg1"/>
                </a:solidFill>
              </a:rPr>
              <a:t> per month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= </a:t>
            </a:r>
            <a:r>
              <a:rPr lang="en-US" sz="1400" b="1" u="sng" dirty="0" smtClean="0">
                <a:solidFill>
                  <a:schemeClr val="accent5"/>
                </a:solidFill>
              </a:rPr>
              <a:t>Rs. 96 lakhs*</a:t>
            </a:r>
            <a:r>
              <a:rPr lang="en-US" sz="1400" dirty="0" smtClean="0">
                <a:solidFill>
                  <a:schemeClr val="accent5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per annum</a:t>
            </a:r>
            <a:endParaRPr lang="en-US" sz="1000" i="1" dirty="0" smtClean="0">
              <a:solidFill>
                <a:schemeClr val="bg1"/>
              </a:solidFill>
            </a:endParaRPr>
          </a:p>
        </p:txBody>
      </p:sp>
      <p:sp>
        <p:nvSpPr>
          <p:cNvPr id="88" name="Rounded Rectangle 87"/>
          <p:cNvSpPr/>
          <p:nvPr/>
        </p:nvSpPr>
        <p:spPr>
          <a:xfrm>
            <a:off x="1982175" y="514350"/>
            <a:ext cx="371350" cy="2246549"/>
          </a:xfrm>
          <a:prstGeom prst="roundRect">
            <a:avLst/>
          </a:prstGeom>
          <a:solidFill>
            <a:srgbClr val="0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  <a:latin typeface="+mj-lt"/>
              </a:rPr>
              <a:t>Before MWM</a:t>
            </a:r>
            <a:endParaRPr lang="en-US" sz="12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8540496" y="520142"/>
            <a:ext cx="374904" cy="2246549"/>
          </a:xfrm>
          <a:prstGeom prst="roundRect">
            <a:avLst/>
          </a:prstGeom>
          <a:solidFill>
            <a:srgbClr val="0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200" dirty="0" smtClean="0">
                <a:solidFill>
                  <a:schemeClr val="accent5"/>
                </a:solidFill>
                <a:latin typeface="+mj-lt"/>
              </a:rPr>
              <a:t>After MWM</a:t>
            </a:r>
            <a:endParaRPr lang="en-US" sz="12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3584122"/>
            <a:ext cx="7788056" cy="283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i="1" dirty="0">
                <a:solidFill>
                  <a:schemeClr val="bg1"/>
                </a:solidFill>
              </a:rPr>
              <a:t>*Excluding </a:t>
            </a:r>
            <a:r>
              <a:rPr lang="en-US" sz="1050" i="1" dirty="0" smtClean="0">
                <a:solidFill>
                  <a:schemeClr val="bg1"/>
                </a:solidFill>
              </a:rPr>
              <a:t>additional cost </a:t>
            </a:r>
            <a:r>
              <a:rPr lang="en-US" sz="1050" i="1" dirty="0">
                <a:solidFill>
                  <a:schemeClr val="bg1"/>
                </a:solidFill>
              </a:rPr>
              <a:t>savings like fuel cost, administrative cost and other operational </a:t>
            </a:r>
            <a:r>
              <a:rPr lang="en-US" sz="1050" i="1" dirty="0" smtClean="0">
                <a:solidFill>
                  <a:schemeClr val="bg1"/>
                </a:solidFill>
              </a:rPr>
              <a:t>costs</a:t>
            </a:r>
            <a:endParaRPr lang="en-US" sz="1050" i="1" dirty="0">
              <a:solidFill>
                <a:schemeClr val="bg1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22" y="1681579"/>
            <a:ext cx="196154" cy="3200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628" y="649118"/>
            <a:ext cx="328245" cy="36576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911" y="656629"/>
            <a:ext cx="328245" cy="36576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87" y="656629"/>
            <a:ext cx="328245" cy="36576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08" y="1411118"/>
            <a:ext cx="164123" cy="182880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408" y="1411118"/>
            <a:ext cx="164123" cy="18288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808" y="1411118"/>
            <a:ext cx="164123" cy="18288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08" y="1411118"/>
            <a:ext cx="164123" cy="182880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08" y="1593998"/>
            <a:ext cx="164123" cy="182880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408" y="1593998"/>
            <a:ext cx="164123" cy="18288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808" y="1593998"/>
            <a:ext cx="164123" cy="182880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08" y="1593998"/>
            <a:ext cx="164123" cy="18288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69" y="1411118"/>
            <a:ext cx="164123" cy="182880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69" y="1411118"/>
            <a:ext cx="164123" cy="182880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69" y="1411118"/>
            <a:ext cx="164123" cy="18288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69" y="1593998"/>
            <a:ext cx="164123" cy="182880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69" y="1593998"/>
            <a:ext cx="164123" cy="18288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69" y="1593998"/>
            <a:ext cx="164123" cy="182880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761" y="2289730"/>
            <a:ext cx="112088" cy="18288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061" y="2289730"/>
            <a:ext cx="112088" cy="182880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61" y="2289730"/>
            <a:ext cx="112088" cy="18288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961" y="2289730"/>
            <a:ext cx="112088" cy="182880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661" y="2289730"/>
            <a:ext cx="112088" cy="18288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944" y="2264640"/>
            <a:ext cx="112088" cy="182880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244" y="2264640"/>
            <a:ext cx="112088" cy="18288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544" y="2264640"/>
            <a:ext cx="112088" cy="182880"/>
          </a:xfrm>
          <a:prstGeom prst="rect">
            <a:avLst/>
          </a:prstGeom>
        </p:spPr>
      </p:pic>
      <p:sp>
        <p:nvSpPr>
          <p:cNvPr id="113" name="Rectangle 112"/>
          <p:cNvSpPr/>
          <p:nvPr/>
        </p:nvSpPr>
        <p:spPr>
          <a:xfrm>
            <a:off x="0" y="4019550"/>
            <a:ext cx="9144000" cy="12192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Indicative Calculations 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Before and After Using MWM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44440" y="1898123"/>
            <a:ext cx="1640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20,000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200" b="1" dirty="0" err="1" smtClean="0">
                <a:solidFill>
                  <a:schemeClr val="bg1"/>
                </a:solidFill>
              </a:rPr>
              <a:t>Avg</a:t>
            </a:r>
            <a:r>
              <a:rPr lang="en-US" sz="1200" b="1" dirty="0" smtClean="0">
                <a:solidFill>
                  <a:schemeClr val="bg1"/>
                </a:solidFill>
              </a:rPr>
              <a:t> salary (rupees)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115" name="Picture 11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22" y="2839819"/>
            <a:ext cx="196154" cy="320040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144440" y="3144619"/>
            <a:ext cx="16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96 lakhs</a:t>
            </a:r>
          </a:p>
          <a:p>
            <a:pPr algn="ctr"/>
            <a:r>
              <a:rPr lang="en-US" sz="1200" b="1" dirty="0" smtClean="0">
                <a:solidFill>
                  <a:schemeClr val="accent5"/>
                </a:solidFill>
              </a:rPr>
              <a:t>Savings per year</a:t>
            </a:r>
            <a:endParaRPr lang="en-US" sz="1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1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ccelerite">
      <a:dk1>
        <a:sysClr val="windowText" lastClr="000000"/>
      </a:dk1>
      <a:lt1>
        <a:sysClr val="window" lastClr="FFFFFF"/>
      </a:lt1>
      <a:dk2>
        <a:srgbClr val="11B895"/>
      </a:dk2>
      <a:lt2>
        <a:srgbClr val="D1D2D4"/>
      </a:lt2>
      <a:accent1>
        <a:srgbClr val="53CAB2"/>
      </a:accent1>
      <a:accent2>
        <a:srgbClr val="404041"/>
      </a:accent2>
      <a:accent3>
        <a:srgbClr val="2CABDF"/>
      </a:accent3>
      <a:accent4>
        <a:srgbClr val="EC4666"/>
      </a:accent4>
      <a:accent5>
        <a:srgbClr val="F9AF4C"/>
      </a:accent5>
      <a:accent6>
        <a:srgbClr val="0D5F7E"/>
      </a:accent6>
      <a:hlink>
        <a:srgbClr val="0000FF"/>
      </a:hlink>
      <a:folHlink>
        <a:srgbClr val="800080"/>
      </a:folHlink>
    </a:clrScheme>
    <a:fontScheme name="Accelerite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582</Words>
  <Application>Microsoft Office PowerPoint</Application>
  <PresentationFormat>On-screen Show (16:9)</PresentationFormat>
  <Paragraphs>95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Lucida Grande</vt:lpstr>
      <vt:lpstr>Montserrat</vt:lpstr>
      <vt:lpstr>Montserrat-Bold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Accelerite MWM</dc:title>
  <dc:subject>Accelerite MWM</dc:subject>
  <dc:creator/>
  <cp:keywords>MWM</cp:keywords>
  <cp:lastModifiedBy/>
  <cp:revision>2</cp:revision>
  <dcterms:created xsi:type="dcterms:W3CDTF">2015-02-18T12:09:35Z</dcterms:created>
  <dcterms:modified xsi:type="dcterms:W3CDTF">2016-06-10T09:41:11Z</dcterms:modified>
  <cp:category>Product overview</cp:category>
  <cp:version/>
</cp:coreProperties>
</file>